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4" r:id="rId1"/>
  </p:sldMasterIdLst>
  <p:sldIdLst>
    <p:sldId id="256" r:id="rId2"/>
    <p:sldId id="266" r:id="rId3"/>
    <p:sldId id="278" r:id="rId4"/>
    <p:sldId id="280" r:id="rId5"/>
    <p:sldId id="257" r:id="rId6"/>
    <p:sldId id="260" r:id="rId7"/>
    <p:sldId id="287" r:id="rId8"/>
    <p:sldId id="288" r:id="rId9"/>
    <p:sldId id="286" r:id="rId10"/>
    <p:sldId id="289" r:id="rId11"/>
    <p:sldId id="290" r:id="rId12"/>
    <p:sldId id="291" r:id="rId13"/>
    <p:sldId id="285" r:id="rId14"/>
    <p:sldId id="261" r:id="rId15"/>
    <p:sldId id="262" r:id="rId16"/>
    <p:sldId id="275" r:id="rId17"/>
    <p:sldId id="263" r:id="rId18"/>
    <p:sldId id="277" r:id="rId19"/>
    <p:sldId id="279" r:id="rId20"/>
    <p:sldId id="258" r:id="rId21"/>
    <p:sldId id="268" r:id="rId22"/>
    <p:sldId id="273" r:id="rId23"/>
    <p:sldId id="276" r:id="rId24"/>
    <p:sldId id="267" r:id="rId25"/>
    <p:sldId id="269" r:id="rId26"/>
    <p:sldId id="265" r:id="rId27"/>
    <p:sldId id="274" r:id="rId28"/>
    <p:sldId id="270" r:id="rId29"/>
    <p:sldId id="271" r:id="rId30"/>
    <p:sldId id="272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6AB55-DE08-4977-9788-FE6ED7B846AD}" type="doc">
      <dgm:prSet loTypeId="urn:microsoft.com/office/officeart/2005/8/layout/hList7" loCatId="list" qsTypeId="urn:microsoft.com/office/officeart/2005/8/quickstyle/simple5" qsCatId="simple" csTypeId="urn:microsoft.com/office/officeart/2005/8/colors/accent1_2" csCatId="accent1" phldr="1"/>
      <dgm:spPr/>
    </dgm:pt>
    <dgm:pt modelId="{BF0648DF-372A-424A-B742-0476350D4323}">
      <dgm:prSet phldrT="[Text]" custT="1"/>
      <dgm:spPr/>
      <dgm:t>
        <a:bodyPr/>
        <a:lstStyle/>
        <a:p>
          <a:endParaRPr lang="en-US" sz="2800" dirty="0" smtClean="0"/>
        </a:p>
        <a:p>
          <a:r>
            <a:rPr lang="en-US" sz="2800" dirty="0" smtClean="0"/>
            <a:t>Needs Improvement:</a:t>
          </a:r>
        </a:p>
        <a:p>
          <a:r>
            <a:rPr lang="en-US" sz="2000" dirty="0" smtClean="0"/>
            <a:t>Inconsistent/low quality of literature</a:t>
          </a:r>
          <a:endParaRPr lang="en-US" sz="2000" dirty="0"/>
        </a:p>
      </dgm:t>
    </dgm:pt>
    <dgm:pt modelId="{FB7C9587-C473-42D6-A60B-A62DE47A55B4}" type="parTrans" cxnId="{CC2019C8-D617-40CC-BBF0-4260619F80C2}">
      <dgm:prSet/>
      <dgm:spPr/>
      <dgm:t>
        <a:bodyPr/>
        <a:lstStyle/>
        <a:p>
          <a:endParaRPr lang="en-US"/>
        </a:p>
      </dgm:t>
    </dgm:pt>
    <dgm:pt modelId="{287105FE-FD73-4607-A979-77A7FA933333}" type="sibTrans" cxnId="{CC2019C8-D617-40CC-BBF0-4260619F80C2}">
      <dgm:prSet/>
      <dgm:spPr/>
      <dgm:t>
        <a:bodyPr/>
        <a:lstStyle/>
        <a:p>
          <a:endParaRPr lang="en-US"/>
        </a:p>
      </dgm:t>
    </dgm:pt>
    <dgm:pt modelId="{B3703DE1-F070-4744-9168-C3DF5D873C02}">
      <dgm:prSet phldrT="[Text]" custT="1"/>
      <dgm:spPr/>
      <dgm:t>
        <a:bodyPr/>
        <a:lstStyle/>
        <a:p>
          <a:pPr>
            <a:spcBef>
              <a:spcPts val="1200"/>
            </a:spcBef>
          </a:pPr>
          <a:endParaRPr lang="en-US" sz="2800" dirty="0" smtClean="0"/>
        </a:p>
        <a:p>
          <a:pPr>
            <a:spcBef>
              <a:spcPts val="1200"/>
            </a:spcBef>
          </a:pPr>
          <a:r>
            <a:rPr lang="en-US" sz="2800" dirty="0" smtClean="0"/>
            <a:t>Proficient:</a:t>
          </a:r>
        </a:p>
        <a:p>
          <a:pPr>
            <a:spcBef>
              <a:spcPct val="0"/>
            </a:spcBef>
          </a:pPr>
          <a:r>
            <a:rPr lang="en-US" sz="2000" dirty="0" smtClean="0"/>
            <a:t>High quality literature, but only tangential student learning</a:t>
          </a:r>
          <a:endParaRPr lang="en-US" sz="2000" dirty="0"/>
        </a:p>
      </dgm:t>
    </dgm:pt>
    <dgm:pt modelId="{9D0F3DFC-3B8F-4856-AD5A-CEB8E79F4D74}" type="parTrans" cxnId="{263167C7-30EA-4252-A991-140CEDA318DA}">
      <dgm:prSet/>
      <dgm:spPr/>
      <dgm:t>
        <a:bodyPr/>
        <a:lstStyle/>
        <a:p>
          <a:endParaRPr lang="en-US"/>
        </a:p>
      </dgm:t>
    </dgm:pt>
    <dgm:pt modelId="{FCF4EFF9-A4F2-44DD-979E-9CC0151EF66A}" type="sibTrans" cxnId="{263167C7-30EA-4252-A991-140CEDA318DA}">
      <dgm:prSet/>
      <dgm:spPr/>
      <dgm:t>
        <a:bodyPr/>
        <a:lstStyle/>
        <a:p>
          <a:endParaRPr lang="en-US"/>
        </a:p>
      </dgm:t>
    </dgm:pt>
    <dgm:pt modelId="{2239A4A5-2E47-4384-997C-357CF1E6EE1D}">
      <dgm:prSet phldrT="[Text]" custT="1"/>
      <dgm:spPr/>
      <dgm:t>
        <a:bodyPr/>
        <a:lstStyle/>
        <a:p>
          <a:endParaRPr lang="en-US" sz="2800" dirty="0" smtClean="0"/>
        </a:p>
        <a:p>
          <a:r>
            <a:rPr lang="en-US" sz="2800" dirty="0" smtClean="0"/>
            <a:t>Excellent:</a:t>
          </a:r>
        </a:p>
        <a:p>
          <a:r>
            <a:rPr lang="en-US" sz="2000" dirty="0" smtClean="0"/>
            <a:t>High quality literature, and intentional student learning</a:t>
          </a:r>
          <a:endParaRPr lang="en-US" sz="2000" dirty="0"/>
        </a:p>
      </dgm:t>
    </dgm:pt>
    <dgm:pt modelId="{36B1C188-775A-41DF-8D56-A35E4159ACEC}" type="parTrans" cxnId="{CFA36647-9DE2-4162-9893-09AF3E10F405}">
      <dgm:prSet/>
      <dgm:spPr/>
      <dgm:t>
        <a:bodyPr/>
        <a:lstStyle/>
        <a:p>
          <a:endParaRPr lang="en-US"/>
        </a:p>
      </dgm:t>
    </dgm:pt>
    <dgm:pt modelId="{8E87E00F-E30B-4C16-95DF-E305C55A5479}" type="sibTrans" cxnId="{CFA36647-9DE2-4162-9893-09AF3E10F405}">
      <dgm:prSet/>
      <dgm:spPr/>
      <dgm:t>
        <a:bodyPr/>
        <a:lstStyle/>
        <a:p>
          <a:endParaRPr lang="en-US"/>
        </a:p>
      </dgm:t>
    </dgm:pt>
    <dgm:pt modelId="{FE978602-352D-490F-8D82-4E18EC180251}" type="pres">
      <dgm:prSet presAssocID="{BC66AB55-DE08-4977-9788-FE6ED7B846AD}" presName="Name0" presStyleCnt="0">
        <dgm:presLayoutVars>
          <dgm:dir/>
          <dgm:resizeHandles val="exact"/>
        </dgm:presLayoutVars>
      </dgm:prSet>
      <dgm:spPr/>
    </dgm:pt>
    <dgm:pt modelId="{2A411E0E-D206-46BE-B4D2-B5BE59044846}" type="pres">
      <dgm:prSet presAssocID="{BC66AB55-DE08-4977-9788-FE6ED7B846AD}" presName="fgShape" presStyleLbl="fgShp" presStyleIdx="0" presStyleCnt="1" custLinFactNeighborX="322" custLinFactNeighborY="22352"/>
      <dgm:spPr/>
      <dgm:t>
        <a:bodyPr/>
        <a:lstStyle/>
        <a:p>
          <a:endParaRPr lang="en-US"/>
        </a:p>
      </dgm:t>
    </dgm:pt>
    <dgm:pt modelId="{8B1D001B-F808-4AB2-A9DB-74FA68420CF2}" type="pres">
      <dgm:prSet presAssocID="{BC66AB55-DE08-4977-9788-FE6ED7B846AD}" presName="linComp" presStyleCnt="0"/>
      <dgm:spPr/>
    </dgm:pt>
    <dgm:pt modelId="{C27D8C28-2F83-4F93-A140-893D054B7E1F}" type="pres">
      <dgm:prSet presAssocID="{BF0648DF-372A-424A-B742-0476350D4323}" presName="compNode" presStyleCnt="0"/>
      <dgm:spPr/>
    </dgm:pt>
    <dgm:pt modelId="{9540F92D-5457-4069-B7CD-22E01C1E269A}" type="pres">
      <dgm:prSet presAssocID="{BF0648DF-372A-424A-B742-0476350D4323}" presName="bkgdShape" presStyleLbl="node1" presStyleIdx="0" presStyleCnt="3"/>
      <dgm:spPr/>
      <dgm:t>
        <a:bodyPr/>
        <a:lstStyle/>
        <a:p>
          <a:endParaRPr lang="en-US"/>
        </a:p>
      </dgm:t>
    </dgm:pt>
    <dgm:pt modelId="{5640C0AA-A31A-424D-9FAC-CEA10C898E51}" type="pres">
      <dgm:prSet presAssocID="{BF0648DF-372A-424A-B742-0476350D432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083BF-02E1-4E38-8508-FBEB8EFA8337}" type="pres">
      <dgm:prSet presAssocID="{BF0648DF-372A-424A-B742-0476350D4323}" presName="invisiNode" presStyleLbl="node1" presStyleIdx="0" presStyleCnt="3"/>
      <dgm:spPr/>
    </dgm:pt>
    <dgm:pt modelId="{E07996CB-F95A-4B9F-8C03-A7252725FF78}" type="pres">
      <dgm:prSet presAssocID="{BF0648DF-372A-424A-B742-0476350D4323}" presName="imagNode" presStyleLbl="fgImgPlace1" presStyleIdx="0" presStyleCnt="3" custScaleX="118719" custScaleY="118719" custLinFactNeighborY="47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7400D193-9B76-4464-AA47-9AB02126AEE0}" type="pres">
      <dgm:prSet presAssocID="{287105FE-FD73-4607-A979-77A7FA93333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F29845D-5C2D-4E15-94D5-8190B55BA90A}" type="pres">
      <dgm:prSet presAssocID="{B3703DE1-F070-4744-9168-C3DF5D873C02}" presName="compNode" presStyleCnt="0"/>
      <dgm:spPr/>
    </dgm:pt>
    <dgm:pt modelId="{A79EB1DF-9B88-4476-B22B-C9F922A5960F}" type="pres">
      <dgm:prSet presAssocID="{B3703DE1-F070-4744-9168-C3DF5D873C02}" presName="bkgdShape" presStyleLbl="node1" presStyleIdx="1" presStyleCnt="3"/>
      <dgm:spPr/>
      <dgm:t>
        <a:bodyPr/>
        <a:lstStyle/>
        <a:p>
          <a:endParaRPr lang="en-US"/>
        </a:p>
      </dgm:t>
    </dgm:pt>
    <dgm:pt modelId="{7E6A8F4A-DC0A-4F2D-9CB4-3CDE5ABB64AC}" type="pres">
      <dgm:prSet presAssocID="{B3703DE1-F070-4744-9168-C3DF5D873C0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F0398-3325-4901-BA5A-03C79655AA2F}" type="pres">
      <dgm:prSet presAssocID="{B3703DE1-F070-4744-9168-C3DF5D873C02}" presName="invisiNode" presStyleLbl="node1" presStyleIdx="1" presStyleCnt="3"/>
      <dgm:spPr/>
    </dgm:pt>
    <dgm:pt modelId="{3AA5FEE4-A802-442A-8925-D6C9C018FEBB}" type="pres">
      <dgm:prSet presAssocID="{B3703DE1-F070-4744-9168-C3DF5D873C02}" presName="imagNode" presStyleLbl="fgImgPlace1" presStyleIdx="1" presStyleCnt="3" custScaleX="118718" custScaleY="118718" custLinFactNeighborY="473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FB5DF47-99D0-4648-823F-3300C88F4CF3}" type="pres">
      <dgm:prSet presAssocID="{FCF4EFF9-A4F2-44DD-979E-9CC0151EF66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8D617A3-714A-44A3-B434-F30E0C2380C5}" type="pres">
      <dgm:prSet presAssocID="{2239A4A5-2E47-4384-997C-357CF1E6EE1D}" presName="compNode" presStyleCnt="0"/>
      <dgm:spPr/>
    </dgm:pt>
    <dgm:pt modelId="{AB2D462F-A659-48D7-B1E3-1F98BDDC9CBB}" type="pres">
      <dgm:prSet presAssocID="{2239A4A5-2E47-4384-997C-357CF1E6EE1D}" presName="bkgdShape" presStyleLbl="node1" presStyleIdx="2" presStyleCnt="3"/>
      <dgm:spPr/>
      <dgm:t>
        <a:bodyPr/>
        <a:lstStyle/>
        <a:p>
          <a:endParaRPr lang="en-US"/>
        </a:p>
      </dgm:t>
    </dgm:pt>
    <dgm:pt modelId="{87DC2CF3-8E9C-4EED-9F47-95D855DAF0C0}" type="pres">
      <dgm:prSet presAssocID="{2239A4A5-2E47-4384-997C-357CF1E6EE1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47D99-EB7E-4E5C-B2B5-012DEE31F7A8}" type="pres">
      <dgm:prSet presAssocID="{2239A4A5-2E47-4384-997C-357CF1E6EE1D}" presName="invisiNode" presStyleLbl="node1" presStyleIdx="2" presStyleCnt="3"/>
      <dgm:spPr/>
    </dgm:pt>
    <dgm:pt modelId="{49DDC6EA-C78E-4F73-906C-3C686EBBEE8A}" type="pres">
      <dgm:prSet presAssocID="{2239A4A5-2E47-4384-997C-357CF1E6EE1D}" presName="imagNode" presStyleLbl="fgImgPlace1" presStyleIdx="2" presStyleCnt="3" custScaleX="118719" custScaleY="118719" custLinFactNeighborY="47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DEBFC999-224D-45D0-BFA8-05A2C9A8AA53}" type="presOf" srcId="{B3703DE1-F070-4744-9168-C3DF5D873C02}" destId="{7E6A8F4A-DC0A-4F2D-9CB4-3CDE5ABB64AC}" srcOrd="1" destOrd="0" presId="urn:microsoft.com/office/officeart/2005/8/layout/hList7"/>
    <dgm:cxn modelId="{FF738058-C6B9-4159-B888-05A3C9AADD8E}" type="presOf" srcId="{287105FE-FD73-4607-A979-77A7FA933333}" destId="{7400D193-9B76-4464-AA47-9AB02126AEE0}" srcOrd="0" destOrd="0" presId="urn:microsoft.com/office/officeart/2005/8/layout/hList7"/>
    <dgm:cxn modelId="{C1A5AD75-5761-4A67-8662-9D628793C91E}" type="presOf" srcId="{BC66AB55-DE08-4977-9788-FE6ED7B846AD}" destId="{FE978602-352D-490F-8D82-4E18EC180251}" srcOrd="0" destOrd="0" presId="urn:microsoft.com/office/officeart/2005/8/layout/hList7"/>
    <dgm:cxn modelId="{9B16D98C-DB94-4471-B923-BB6CC101AC34}" type="presOf" srcId="{FCF4EFF9-A4F2-44DD-979E-9CC0151EF66A}" destId="{0FB5DF47-99D0-4648-823F-3300C88F4CF3}" srcOrd="0" destOrd="0" presId="urn:microsoft.com/office/officeart/2005/8/layout/hList7"/>
    <dgm:cxn modelId="{263167C7-30EA-4252-A991-140CEDA318DA}" srcId="{BC66AB55-DE08-4977-9788-FE6ED7B846AD}" destId="{B3703DE1-F070-4744-9168-C3DF5D873C02}" srcOrd="1" destOrd="0" parTransId="{9D0F3DFC-3B8F-4856-AD5A-CEB8E79F4D74}" sibTransId="{FCF4EFF9-A4F2-44DD-979E-9CC0151EF66A}"/>
    <dgm:cxn modelId="{CC2019C8-D617-40CC-BBF0-4260619F80C2}" srcId="{BC66AB55-DE08-4977-9788-FE6ED7B846AD}" destId="{BF0648DF-372A-424A-B742-0476350D4323}" srcOrd="0" destOrd="0" parTransId="{FB7C9587-C473-42D6-A60B-A62DE47A55B4}" sibTransId="{287105FE-FD73-4607-A979-77A7FA933333}"/>
    <dgm:cxn modelId="{C552E37E-2DAF-4201-A003-62B280B81EC2}" type="presOf" srcId="{2239A4A5-2E47-4384-997C-357CF1E6EE1D}" destId="{87DC2CF3-8E9C-4EED-9F47-95D855DAF0C0}" srcOrd="1" destOrd="0" presId="urn:microsoft.com/office/officeart/2005/8/layout/hList7"/>
    <dgm:cxn modelId="{3EB2D9DC-FADD-4950-9F4D-C7279913147A}" type="presOf" srcId="{B3703DE1-F070-4744-9168-C3DF5D873C02}" destId="{A79EB1DF-9B88-4476-B22B-C9F922A5960F}" srcOrd="0" destOrd="0" presId="urn:microsoft.com/office/officeart/2005/8/layout/hList7"/>
    <dgm:cxn modelId="{923087EC-B0CC-4573-9509-07182FE8293B}" type="presOf" srcId="{BF0648DF-372A-424A-B742-0476350D4323}" destId="{5640C0AA-A31A-424D-9FAC-CEA10C898E51}" srcOrd="1" destOrd="0" presId="urn:microsoft.com/office/officeart/2005/8/layout/hList7"/>
    <dgm:cxn modelId="{8CC768CE-4488-490B-A4BF-3AA96B9DEE37}" type="presOf" srcId="{BF0648DF-372A-424A-B742-0476350D4323}" destId="{9540F92D-5457-4069-B7CD-22E01C1E269A}" srcOrd="0" destOrd="0" presId="urn:microsoft.com/office/officeart/2005/8/layout/hList7"/>
    <dgm:cxn modelId="{BC6F0E7E-DF9C-4749-A0F9-0DFD915AB688}" type="presOf" srcId="{2239A4A5-2E47-4384-997C-357CF1E6EE1D}" destId="{AB2D462F-A659-48D7-B1E3-1F98BDDC9CBB}" srcOrd="0" destOrd="0" presId="urn:microsoft.com/office/officeart/2005/8/layout/hList7"/>
    <dgm:cxn modelId="{CFA36647-9DE2-4162-9893-09AF3E10F405}" srcId="{BC66AB55-DE08-4977-9788-FE6ED7B846AD}" destId="{2239A4A5-2E47-4384-997C-357CF1E6EE1D}" srcOrd="2" destOrd="0" parTransId="{36B1C188-775A-41DF-8D56-A35E4159ACEC}" sibTransId="{8E87E00F-E30B-4C16-95DF-E305C55A5479}"/>
    <dgm:cxn modelId="{099DB5AE-DF88-4477-9973-967746233B49}" type="presParOf" srcId="{FE978602-352D-490F-8D82-4E18EC180251}" destId="{2A411E0E-D206-46BE-B4D2-B5BE59044846}" srcOrd="0" destOrd="0" presId="urn:microsoft.com/office/officeart/2005/8/layout/hList7"/>
    <dgm:cxn modelId="{D5A07607-A5DA-4FF1-A6B0-0F8B051118AE}" type="presParOf" srcId="{FE978602-352D-490F-8D82-4E18EC180251}" destId="{8B1D001B-F808-4AB2-A9DB-74FA68420CF2}" srcOrd="1" destOrd="0" presId="urn:microsoft.com/office/officeart/2005/8/layout/hList7"/>
    <dgm:cxn modelId="{52908C2B-DB4C-4383-A078-1733DA9256D2}" type="presParOf" srcId="{8B1D001B-F808-4AB2-A9DB-74FA68420CF2}" destId="{C27D8C28-2F83-4F93-A140-893D054B7E1F}" srcOrd="0" destOrd="0" presId="urn:microsoft.com/office/officeart/2005/8/layout/hList7"/>
    <dgm:cxn modelId="{0BA8B66F-76B9-46D6-8F91-71F861F583D7}" type="presParOf" srcId="{C27D8C28-2F83-4F93-A140-893D054B7E1F}" destId="{9540F92D-5457-4069-B7CD-22E01C1E269A}" srcOrd="0" destOrd="0" presId="urn:microsoft.com/office/officeart/2005/8/layout/hList7"/>
    <dgm:cxn modelId="{E907F10C-8B0C-4590-BBEF-EAF176686CD5}" type="presParOf" srcId="{C27D8C28-2F83-4F93-A140-893D054B7E1F}" destId="{5640C0AA-A31A-424D-9FAC-CEA10C898E51}" srcOrd="1" destOrd="0" presId="urn:microsoft.com/office/officeart/2005/8/layout/hList7"/>
    <dgm:cxn modelId="{EFDC0696-0AB5-44E0-B3C1-CA5BFA30E6EC}" type="presParOf" srcId="{C27D8C28-2F83-4F93-A140-893D054B7E1F}" destId="{F60083BF-02E1-4E38-8508-FBEB8EFA8337}" srcOrd="2" destOrd="0" presId="urn:microsoft.com/office/officeart/2005/8/layout/hList7"/>
    <dgm:cxn modelId="{F945C018-4ECB-4EA3-90E2-2E5F94774A55}" type="presParOf" srcId="{C27D8C28-2F83-4F93-A140-893D054B7E1F}" destId="{E07996CB-F95A-4B9F-8C03-A7252725FF78}" srcOrd="3" destOrd="0" presId="urn:microsoft.com/office/officeart/2005/8/layout/hList7"/>
    <dgm:cxn modelId="{6BCB7D3C-5E3C-4559-997F-A33069569898}" type="presParOf" srcId="{8B1D001B-F808-4AB2-A9DB-74FA68420CF2}" destId="{7400D193-9B76-4464-AA47-9AB02126AEE0}" srcOrd="1" destOrd="0" presId="urn:microsoft.com/office/officeart/2005/8/layout/hList7"/>
    <dgm:cxn modelId="{020210B4-F74A-434C-8AA5-B888AE7319DD}" type="presParOf" srcId="{8B1D001B-F808-4AB2-A9DB-74FA68420CF2}" destId="{6F29845D-5C2D-4E15-94D5-8190B55BA90A}" srcOrd="2" destOrd="0" presId="urn:microsoft.com/office/officeart/2005/8/layout/hList7"/>
    <dgm:cxn modelId="{02226865-D8A6-47BF-8EE6-05B122B5DD1C}" type="presParOf" srcId="{6F29845D-5C2D-4E15-94D5-8190B55BA90A}" destId="{A79EB1DF-9B88-4476-B22B-C9F922A5960F}" srcOrd="0" destOrd="0" presId="urn:microsoft.com/office/officeart/2005/8/layout/hList7"/>
    <dgm:cxn modelId="{C8E1949C-F802-45A3-81D7-B662A84FD998}" type="presParOf" srcId="{6F29845D-5C2D-4E15-94D5-8190B55BA90A}" destId="{7E6A8F4A-DC0A-4F2D-9CB4-3CDE5ABB64AC}" srcOrd="1" destOrd="0" presId="urn:microsoft.com/office/officeart/2005/8/layout/hList7"/>
    <dgm:cxn modelId="{C491A0D3-A404-4F67-A617-7D66F98F935A}" type="presParOf" srcId="{6F29845D-5C2D-4E15-94D5-8190B55BA90A}" destId="{4D6F0398-3325-4901-BA5A-03C79655AA2F}" srcOrd="2" destOrd="0" presId="urn:microsoft.com/office/officeart/2005/8/layout/hList7"/>
    <dgm:cxn modelId="{82BC8D21-E2D4-48D8-B9BD-0CD71D4B3EA6}" type="presParOf" srcId="{6F29845D-5C2D-4E15-94D5-8190B55BA90A}" destId="{3AA5FEE4-A802-442A-8925-D6C9C018FEBB}" srcOrd="3" destOrd="0" presId="urn:microsoft.com/office/officeart/2005/8/layout/hList7"/>
    <dgm:cxn modelId="{6A2B0482-F7F4-4F40-A965-7BEE9191F7EC}" type="presParOf" srcId="{8B1D001B-F808-4AB2-A9DB-74FA68420CF2}" destId="{0FB5DF47-99D0-4648-823F-3300C88F4CF3}" srcOrd="3" destOrd="0" presId="urn:microsoft.com/office/officeart/2005/8/layout/hList7"/>
    <dgm:cxn modelId="{5AE0517A-A90A-4FF8-9B60-1126F4012C16}" type="presParOf" srcId="{8B1D001B-F808-4AB2-A9DB-74FA68420CF2}" destId="{C8D617A3-714A-44A3-B434-F30E0C2380C5}" srcOrd="4" destOrd="0" presId="urn:microsoft.com/office/officeart/2005/8/layout/hList7"/>
    <dgm:cxn modelId="{BCF01D8A-52E4-4E23-BAFD-2A9C21F381E1}" type="presParOf" srcId="{C8D617A3-714A-44A3-B434-F30E0C2380C5}" destId="{AB2D462F-A659-48D7-B1E3-1F98BDDC9CBB}" srcOrd="0" destOrd="0" presId="urn:microsoft.com/office/officeart/2005/8/layout/hList7"/>
    <dgm:cxn modelId="{F4BAE68F-F015-40C8-B7A3-94E21ADF86CB}" type="presParOf" srcId="{C8D617A3-714A-44A3-B434-F30E0C2380C5}" destId="{87DC2CF3-8E9C-4EED-9F47-95D855DAF0C0}" srcOrd="1" destOrd="0" presId="urn:microsoft.com/office/officeart/2005/8/layout/hList7"/>
    <dgm:cxn modelId="{B1CCF854-CF95-4348-BF1D-5C5E95D1A9C4}" type="presParOf" srcId="{C8D617A3-714A-44A3-B434-F30E0C2380C5}" destId="{B4E47D99-EB7E-4E5C-B2B5-012DEE31F7A8}" srcOrd="2" destOrd="0" presId="urn:microsoft.com/office/officeart/2005/8/layout/hList7"/>
    <dgm:cxn modelId="{E44F3A30-60C6-4F85-8C91-71ECE47B1B58}" type="presParOf" srcId="{C8D617A3-714A-44A3-B434-F30E0C2380C5}" destId="{49DDC6EA-C78E-4F73-906C-3C686EBBEE8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203E6-AF3A-47F3-9219-C96094976575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A8FB67-202E-4CF4-B2B7-41FAEE3C8F33}">
      <dgm:prSet phldrT="[Text]"/>
      <dgm:spPr/>
      <dgm:t>
        <a:bodyPr/>
        <a:lstStyle/>
        <a:p>
          <a:r>
            <a:rPr lang="en-US" dirty="0" smtClean="0"/>
            <a:t>One Composition</a:t>
          </a:r>
          <a:endParaRPr lang="en-US" dirty="0"/>
        </a:p>
      </dgm:t>
    </dgm:pt>
    <dgm:pt modelId="{8297A990-3BDF-4095-9262-802B7C3FDB4A}" type="parTrans" cxnId="{7F7A5E00-06B6-42E9-94CD-45A907A7FF0D}">
      <dgm:prSet/>
      <dgm:spPr/>
      <dgm:t>
        <a:bodyPr/>
        <a:lstStyle/>
        <a:p>
          <a:endParaRPr lang="en-US"/>
        </a:p>
      </dgm:t>
    </dgm:pt>
    <dgm:pt modelId="{C6A235DA-1F7A-45C8-92A8-2004DA54BEC2}" type="sibTrans" cxnId="{7F7A5E00-06B6-42E9-94CD-45A907A7FF0D}">
      <dgm:prSet/>
      <dgm:spPr/>
      <dgm:t>
        <a:bodyPr/>
        <a:lstStyle/>
        <a:p>
          <a:endParaRPr lang="en-US"/>
        </a:p>
      </dgm:t>
    </dgm:pt>
    <dgm:pt modelId="{00DA6087-76C4-42A8-8AC2-91D857D363A9}">
      <dgm:prSet phldrT="[Text]"/>
      <dgm:spPr/>
      <dgm:t>
        <a:bodyPr/>
        <a:lstStyle/>
        <a:p>
          <a:r>
            <a:rPr lang="en-US" dirty="0" smtClean="0"/>
            <a:t>Concert</a:t>
          </a:r>
          <a:endParaRPr lang="en-US" dirty="0"/>
        </a:p>
      </dgm:t>
    </dgm:pt>
    <dgm:pt modelId="{FA0657F2-5A22-4A8D-8A4E-BD4525FBD773}" type="parTrans" cxnId="{C138FCF4-3750-4F4A-BF2B-79BB95E04910}">
      <dgm:prSet/>
      <dgm:spPr/>
      <dgm:t>
        <a:bodyPr/>
        <a:lstStyle/>
        <a:p>
          <a:endParaRPr lang="en-US"/>
        </a:p>
      </dgm:t>
    </dgm:pt>
    <dgm:pt modelId="{A6AC202D-1666-4ACB-8CCF-9EF8B7494D3E}" type="sibTrans" cxnId="{C138FCF4-3750-4F4A-BF2B-79BB95E04910}">
      <dgm:prSet/>
      <dgm:spPr/>
      <dgm:t>
        <a:bodyPr/>
        <a:lstStyle/>
        <a:p>
          <a:endParaRPr lang="en-US"/>
        </a:p>
      </dgm:t>
    </dgm:pt>
    <dgm:pt modelId="{111B5F66-097E-4773-94A9-175332A76079}">
      <dgm:prSet phldrT="[Text]"/>
      <dgm:spPr/>
      <dgm:t>
        <a:bodyPr/>
        <a:lstStyle/>
        <a:p>
          <a:r>
            <a:rPr lang="en-US" dirty="0" smtClean="0"/>
            <a:t>Annual Cycle</a:t>
          </a:r>
          <a:endParaRPr lang="en-US" dirty="0"/>
        </a:p>
      </dgm:t>
    </dgm:pt>
    <dgm:pt modelId="{60AD4DFA-F6D5-42C8-BA17-A3E457F40941}" type="parTrans" cxnId="{B6898AB4-7CFE-40C8-ACFB-694742C173DA}">
      <dgm:prSet/>
      <dgm:spPr/>
      <dgm:t>
        <a:bodyPr/>
        <a:lstStyle/>
        <a:p>
          <a:endParaRPr lang="en-US"/>
        </a:p>
      </dgm:t>
    </dgm:pt>
    <dgm:pt modelId="{B2CE3AA0-959E-465A-8256-C0961360E9B5}" type="sibTrans" cxnId="{B6898AB4-7CFE-40C8-ACFB-694742C173DA}">
      <dgm:prSet/>
      <dgm:spPr/>
      <dgm:t>
        <a:bodyPr/>
        <a:lstStyle/>
        <a:p>
          <a:endParaRPr lang="en-US"/>
        </a:p>
      </dgm:t>
    </dgm:pt>
    <dgm:pt modelId="{54238151-F37E-41B6-9C18-E92D1DA7FC22}">
      <dgm:prSet phldrT="[Text]"/>
      <dgm:spPr/>
      <dgm:t>
        <a:bodyPr/>
        <a:lstStyle/>
        <a:p>
          <a:r>
            <a:rPr lang="en-US" dirty="0" smtClean="0"/>
            <a:t>Four Year Rotation</a:t>
          </a:r>
          <a:endParaRPr lang="en-US" dirty="0"/>
        </a:p>
      </dgm:t>
    </dgm:pt>
    <dgm:pt modelId="{0EB11378-DA97-47CA-94D5-96D58720D74F}" type="parTrans" cxnId="{4863F6DB-A263-4D92-96C6-B23CA0817A29}">
      <dgm:prSet/>
      <dgm:spPr/>
      <dgm:t>
        <a:bodyPr/>
        <a:lstStyle/>
        <a:p>
          <a:endParaRPr lang="en-US"/>
        </a:p>
      </dgm:t>
    </dgm:pt>
    <dgm:pt modelId="{C0E81DE9-9ADC-48A9-8B36-DDF2CA020A8A}" type="sibTrans" cxnId="{4863F6DB-A263-4D92-96C6-B23CA0817A29}">
      <dgm:prSet/>
      <dgm:spPr/>
      <dgm:t>
        <a:bodyPr/>
        <a:lstStyle/>
        <a:p>
          <a:endParaRPr lang="en-US"/>
        </a:p>
      </dgm:t>
    </dgm:pt>
    <dgm:pt modelId="{F8186F3B-75BF-4D10-B4C2-7F21EA4DCEC4}" type="pres">
      <dgm:prSet presAssocID="{775203E6-AF3A-47F3-9219-C9609497657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AD102D-4EE5-44BA-A6DC-A980D63C6017}" type="pres">
      <dgm:prSet presAssocID="{775203E6-AF3A-47F3-9219-C96094976575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7634A8E8-B06A-49E4-B962-92D7FD1E2280}" type="pres">
      <dgm:prSet presAssocID="{775203E6-AF3A-47F3-9219-C9609497657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2233A-3027-4F63-9A61-49078439E182}" type="pres">
      <dgm:prSet presAssocID="{775203E6-AF3A-47F3-9219-C9609497657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B680B-EB2F-4E74-B77E-5B786CD05CEA}" type="pres">
      <dgm:prSet presAssocID="{775203E6-AF3A-47F3-9219-C9609497657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F25FF-9ECF-4852-B24F-D0AF56A3FA56}" type="pres">
      <dgm:prSet presAssocID="{775203E6-AF3A-47F3-9219-C9609497657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6ABB4-C048-4034-899C-4C10B63AC303}" type="pres">
      <dgm:prSet presAssocID="{775203E6-AF3A-47F3-9219-C9609497657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73591-9758-463E-847D-A0F34C2169AA}" type="pres">
      <dgm:prSet presAssocID="{775203E6-AF3A-47F3-9219-C9609497657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B6658-F8DA-4B2A-9B47-FA5022FBD292}" type="pres">
      <dgm:prSet presAssocID="{775203E6-AF3A-47F3-9219-C9609497657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9EA75-E440-472F-988C-67A749BB2198}" type="pres">
      <dgm:prSet presAssocID="{775203E6-AF3A-47F3-9219-C9609497657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08DCF-83EA-4DC5-A42E-A5FA728FDDB1}" type="pres">
      <dgm:prSet presAssocID="{775203E6-AF3A-47F3-9219-C9609497657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1FA03-1B13-4398-BC98-193B55436D09}" type="pres">
      <dgm:prSet presAssocID="{775203E6-AF3A-47F3-9219-C9609497657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F6719-A142-401F-8D2F-A526F25AB447}" type="pres">
      <dgm:prSet presAssocID="{775203E6-AF3A-47F3-9219-C9609497657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33E1E9-A5E7-4BC4-A549-18D45148D2E0}" type="presOf" srcId="{54238151-F37E-41B6-9C18-E92D1DA7FC22}" destId="{BC4F25FF-9ECF-4852-B24F-D0AF56A3FA56}" srcOrd="0" destOrd="0" presId="urn:microsoft.com/office/officeart/2005/8/layout/vProcess5"/>
    <dgm:cxn modelId="{0EE937F3-E298-459A-BF0F-0FF6D30756BC}" type="presOf" srcId="{9BA8FB67-202E-4CF4-B2B7-41FAEE3C8F33}" destId="{7634A8E8-B06A-49E4-B962-92D7FD1E2280}" srcOrd="0" destOrd="0" presId="urn:microsoft.com/office/officeart/2005/8/layout/vProcess5"/>
    <dgm:cxn modelId="{CC5579A7-5450-494E-8B0D-494C6B71F0D3}" type="presOf" srcId="{B2CE3AA0-959E-465A-8256-C0961360E9B5}" destId="{16DB6658-F8DA-4B2A-9B47-FA5022FBD292}" srcOrd="0" destOrd="0" presId="urn:microsoft.com/office/officeart/2005/8/layout/vProcess5"/>
    <dgm:cxn modelId="{E13A19D1-D121-4A6A-AD0D-0AD9A1C0781F}" type="presOf" srcId="{111B5F66-097E-4773-94A9-175332A76079}" destId="{0451FA03-1B13-4398-BC98-193B55436D09}" srcOrd="1" destOrd="0" presId="urn:microsoft.com/office/officeart/2005/8/layout/vProcess5"/>
    <dgm:cxn modelId="{C138FCF4-3750-4F4A-BF2B-79BB95E04910}" srcId="{775203E6-AF3A-47F3-9219-C96094976575}" destId="{00DA6087-76C4-42A8-8AC2-91D857D363A9}" srcOrd="1" destOrd="0" parTransId="{FA0657F2-5A22-4A8D-8A4E-BD4525FBD773}" sibTransId="{A6AC202D-1666-4ACB-8CCF-9EF8B7494D3E}"/>
    <dgm:cxn modelId="{4AC961FD-9F8E-49E4-B51D-636FA47A38AF}" type="presOf" srcId="{00DA6087-76C4-42A8-8AC2-91D857D363A9}" destId="{BAF2233A-3027-4F63-9A61-49078439E182}" srcOrd="0" destOrd="0" presId="urn:microsoft.com/office/officeart/2005/8/layout/vProcess5"/>
    <dgm:cxn modelId="{7F7A5E00-06B6-42E9-94CD-45A907A7FF0D}" srcId="{775203E6-AF3A-47F3-9219-C96094976575}" destId="{9BA8FB67-202E-4CF4-B2B7-41FAEE3C8F33}" srcOrd="0" destOrd="0" parTransId="{8297A990-3BDF-4095-9262-802B7C3FDB4A}" sibTransId="{C6A235DA-1F7A-45C8-92A8-2004DA54BEC2}"/>
    <dgm:cxn modelId="{E0B8B83F-2674-48E1-B0B5-FB399E6CC52C}" type="presOf" srcId="{54238151-F37E-41B6-9C18-E92D1DA7FC22}" destId="{425F6719-A142-401F-8D2F-A526F25AB447}" srcOrd="1" destOrd="0" presId="urn:microsoft.com/office/officeart/2005/8/layout/vProcess5"/>
    <dgm:cxn modelId="{0D628D35-7254-423E-9400-75E929D4D3C4}" type="presOf" srcId="{775203E6-AF3A-47F3-9219-C96094976575}" destId="{F8186F3B-75BF-4D10-B4C2-7F21EA4DCEC4}" srcOrd="0" destOrd="0" presId="urn:microsoft.com/office/officeart/2005/8/layout/vProcess5"/>
    <dgm:cxn modelId="{93232E9E-B306-46AE-9BF4-7C41F16A22C5}" type="presOf" srcId="{00DA6087-76C4-42A8-8AC2-91D857D363A9}" destId="{1B308DCF-83EA-4DC5-A42E-A5FA728FDDB1}" srcOrd="1" destOrd="0" presId="urn:microsoft.com/office/officeart/2005/8/layout/vProcess5"/>
    <dgm:cxn modelId="{4863F6DB-A263-4D92-96C6-B23CA0817A29}" srcId="{775203E6-AF3A-47F3-9219-C96094976575}" destId="{54238151-F37E-41B6-9C18-E92D1DA7FC22}" srcOrd="3" destOrd="0" parTransId="{0EB11378-DA97-47CA-94D5-96D58720D74F}" sibTransId="{C0E81DE9-9ADC-48A9-8B36-DDF2CA020A8A}"/>
    <dgm:cxn modelId="{53ECFD4F-D3DE-4932-A624-DE5BE4C47E81}" type="presOf" srcId="{C6A235DA-1F7A-45C8-92A8-2004DA54BEC2}" destId="{F756ABB4-C048-4034-899C-4C10B63AC303}" srcOrd="0" destOrd="0" presId="urn:microsoft.com/office/officeart/2005/8/layout/vProcess5"/>
    <dgm:cxn modelId="{B6898AB4-7CFE-40C8-ACFB-694742C173DA}" srcId="{775203E6-AF3A-47F3-9219-C96094976575}" destId="{111B5F66-097E-4773-94A9-175332A76079}" srcOrd="2" destOrd="0" parTransId="{60AD4DFA-F6D5-42C8-BA17-A3E457F40941}" sibTransId="{B2CE3AA0-959E-465A-8256-C0961360E9B5}"/>
    <dgm:cxn modelId="{026583A3-4651-4A4E-963F-F2D69BF886F3}" type="presOf" srcId="{9BA8FB67-202E-4CF4-B2B7-41FAEE3C8F33}" destId="{F2D9EA75-E440-472F-988C-67A749BB2198}" srcOrd="1" destOrd="0" presId="urn:microsoft.com/office/officeart/2005/8/layout/vProcess5"/>
    <dgm:cxn modelId="{CBDE9804-D493-454C-B4F2-804353E866CE}" type="presOf" srcId="{111B5F66-097E-4773-94A9-175332A76079}" destId="{65AB680B-EB2F-4E74-B77E-5B786CD05CEA}" srcOrd="0" destOrd="0" presId="urn:microsoft.com/office/officeart/2005/8/layout/vProcess5"/>
    <dgm:cxn modelId="{6DA88A81-A459-40D9-A9C4-6A5036D18AF5}" type="presOf" srcId="{A6AC202D-1666-4ACB-8CCF-9EF8B7494D3E}" destId="{77B73591-9758-463E-847D-A0F34C2169AA}" srcOrd="0" destOrd="0" presId="urn:microsoft.com/office/officeart/2005/8/layout/vProcess5"/>
    <dgm:cxn modelId="{3C10C27A-9B5A-4D79-8C35-11CB08FEEFE4}" type="presParOf" srcId="{F8186F3B-75BF-4D10-B4C2-7F21EA4DCEC4}" destId="{58AD102D-4EE5-44BA-A6DC-A980D63C6017}" srcOrd="0" destOrd="0" presId="urn:microsoft.com/office/officeart/2005/8/layout/vProcess5"/>
    <dgm:cxn modelId="{8DF26A5E-E616-4E12-804F-6684E7C3115C}" type="presParOf" srcId="{F8186F3B-75BF-4D10-B4C2-7F21EA4DCEC4}" destId="{7634A8E8-B06A-49E4-B962-92D7FD1E2280}" srcOrd="1" destOrd="0" presId="urn:microsoft.com/office/officeart/2005/8/layout/vProcess5"/>
    <dgm:cxn modelId="{A63E0ADA-7624-4B8F-A913-377B8BA227BC}" type="presParOf" srcId="{F8186F3B-75BF-4D10-B4C2-7F21EA4DCEC4}" destId="{BAF2233A-3027-4F63-9A61-49078439E182}" srcOrd="2" destOrd="0" presId="urn:microsoft.com/office/officeart/2005/8/layout/vProcess5"/>
    <dgm:cxn modelId="{8704F4BB-0B4B-4C80-B652-9D688573D833}" type="presParOf" srcId="{F8186F3B-75BF-4D10-B4C2-7F21EA4DCEC4}" destId="{65AB680B-EB2F-4E74-B77E-5B786CD05CEA}" srcOrd="3" destOrd="0" presId="urn:microsoft.com/office/officeart/2005/8/layout/vProcess5"/>
    <dgm:cxn modelId="{CF296F77-7E5E-415C-954B-3F5A163606D4}" type="presParOf" srcId="{F8186F3B-75BF-4D10-B4C2-7F21EA4DCEC4}" destId="{BC4F25FF-9ECF-4852-B24F-D0AF56A3FA56}" srcOrd="4" destOrd="0" presId="urn:microsoft.com/office/officeart/2005/8/layout/vProcess5"/>
    <dgm:cxn modelId="{41A4C1C3-DE98-484B-AD03-225FF163C5BD}" type="presParOf" srcId="{F8186F3B-75BF-4D10-B4C2-7F21EA4DCEC4}" destId="{F756ABB4-C048-4034-899C-4C10B63AC303}" srcOrd="5" destOrd="0" presId="urn:microsoft.com/office/officeart/2005/8/layout/vProcess5"/>
    <dgm:cxn modelId="{68D02C6A-7757-4E77-B5D6-6D09DDE39214}" type="presParOf" srcId="{F8186F3B-75BF-4D10-B4C2-7F21EA4DCEC4}" destId="{77B73591-9758-463E-847D-A0F34C2169AA}" srcOrd="6" destOrd="0" presId="urn:microsoft.com/office/officeart/2005/8/layout/vProcess5"/>
    <dgm:cxn modelId="{2E2DDB4F-10DE-489B-99D6-EA6D0D61A9EE}" type="presParOf" srcId="{F8186F3B-75BF-4D10-B4C2-7F21EA4DCEC4}" destId="{16DB6658-F8DA-4B2A-9B47-FA5022FBD292}" srcOrd="7" destOrd="0" presId="urn:microsoft.com/office/officeart/2005/8/layout/vProcess5"/>
    <dgm:cxn modelId="{6058E3E7-DB9D-43E4-90B0-277584755865}" type="presParOf" srcId="{F8186F3B-75BF-4D10-B4C2-7F21EA4DCEC4}" destId="{F2D9EA75-E440-472F-988C-67A749BB2198}" srcOrd="8" destOrd="0" presId="urn:microsoft.com/office/officeart/2005/8/layout/vProcess5"/>
    <dgm:cxn modelId="{83C25AF0-B8F3-4F62-A60C-ACF26B60540C}" type="presParOf" srcId="{F8186F3B-75BF-4D10-B4C2-7F21EA4DCEC4}" destId="{1B308DCF-83EA-4DC5-A42E-A5FA728FDDB1}" srcOrd="9" destOrd="0" presId="urn:microsoft.com/office/officeart/2005/8/layout/vProcess5"/>
    <dgm:cxn modelId="{CFCAC01D-D010-466C-BD1E-B4245E503101}" type="presParOf" srcId="{F8186F3B-75BF-4D10-B4C2-7F21EA4DCEC4}" destId="{0451FA03-1B13-4398-BC98-193B55436D09}" srcOrd="10" destOrd="0" presId="urn:microsoft.com/office/officeart/2005/8/layout/vProcess5"/>
    <dgm:cxn modelId="{B3F5A885-3F0B-4435-A2E3-5DE3B72B9DEB}" type="presParOf" srcId="{F8186F3B-75BF-4D10-B4C2-7F21EA4DCEC4}" destId="{425F6719-A142-401F-8D2F-A526F25AB44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0F92D-5457-4069-B7CD-22E01C1E269A}">
      <dsp:nvSpPr>
        <dsp:cNvPr id="0" name=""/>
        <dsp:cNvSpPr/>
      </dsp:nvSpPr>
      <dsp:spPr>
        <a:xfrm>
          <a:off x="1727" y="0"/>
          <a:ext cx="2688282" cy="4625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Needs Improvement: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Inconsistent/low quality of literature</a:t>
          </a:r>
          <a:endParaRPr lang="en-US" sz="2000" kern="1200" dirty="0"/>
        </a:p>
      </dsp:txBody>
      <dsp:txXfrm>
        <a:off x="1727" y="1850390"/>
        <a:ext cx="2688282" cy="1850390"/>
      </dsp:txXfrm>
    </dsp:sp>
    <dsp:sp modelId="{E07996CB-F95A-4B9F-8C03-A7252725FF78}">
      <dsp:nvSpPr>
        <dsp:cNvPr id="0" name=""/>
        <dsp:cNvSpPr/>
      </dsp:nvSpPr>
      <dsp:spPr>
        <a:xfrm>
          <a:off x="431465" y="206366"/>
          <a:ext cx="1828806" cy="18288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79EB1DF-9B88-4476-B22B-C9F922A5960F}">
      <dsp:nvSpPr>
        <dsp:cNvPr id="0" name=""/>
        <dsp:cNvSpPr/>
      </dsp:nvSpPr>
      <dsp:spPr>
        <a:xfrm>
          <a:off x="2770658" y="0"/>
          <a:ext cx="2688282" cy="4625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Proficient: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High quality literature, but only tangential student learning</a:t>
          </a:r>
          <a:endParaRPr lang="en-US" sz="2000" kern="1200" dirty="0"/>
        </a:p>
      </dsp:txBody>
      <dsp:txXfrm>
        <a:off x="2770658" y="1850390"/>
        <a:ext cx="2688282" cy="1850390"/>
      </dsp:txXfrm>
    </dsp:sp>
    <dsp:sp modelId="{3AA5FEE4-A802-442A-8925-D6C9C018FEBB}">
      <dsp:nvSpPr>
        <dsp:cNvPr id="0" name=""/>
        <dsp:cNvSpPr/>
      </dsp:nvSpPr>
      <dsp:spPr>
        <a:xfrm>
          <a:off x="3200404" y="206374"/>
          <a:ext cx="1828791" cy="182879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B2D462F-A659-48D7-B1E3-1F98BDDC9CBB}">
      <dsp:nvSpPr>
        <dsp:cNvPr id="0" name=""/>
        <dsp:cNvSpPr/>
      </dsp:nvSpPr>
      <dsp:spPr>
        <a:xfrm>
          <a:off x="5539589" y="0"/>
          <a:ext cx="2688282" cy="4625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Excellent: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High quality literature, and intentional student learning</a:t>
          </a:r>
          <a:endParaRPr lang="en-US" sz="2000" kern="1200" dirty="0"/>
        </a:p>
      </dsp:txBody>
      <dsp:txXfrm>
        <a:off x="5539589" y="1850390"/>
        <a:ext cx="2688282" cy="1850390"/>
      </dsp:txXfrm>
    </dsp:sp>
    <dsp:sp modelId="{49DDC6EA-C78E-4F73-906C-3C686EBBEE8A}">
      <dsp:nvSpPr>
        <dsp:cNvPr id="0" name=""/>
        <dsp:cNvSpPr/>
      </dsp:nvSpPr>
      <dsp:spPr>
        <a:xfrm>
          <a:off x="5969327" y="206366"/>
          <a:ext cx="1828806" cy="182880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A411E0E-D206-46BE-B4D2-B5BE59044846}">
      <dsp:nvSpPr>
        <dsp:cNvPr id="0" name=""/>
        <dsp:cNvSpPr/>
      </dsp:nvSpPr>
      <dsp:spPr>
        <a:xfrm>
          <a:off x="353563" y="3855879"/>
          <a:ext cx="7571232" cy="693896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4A8E8-B06A-49E4-B962-92D7FD1E2280}">
      <dsp:nvSpPr>
        <dsp:cNvPr id="0" name=""/>
        <dsp:cNvSpPr/>
      </dsp:nvSpPr>
      <dsp:spPr>
        <a:xfrm>
          <a:off x="0" y="0"/>
          <a:ext cx="5486400" cy="1005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One Composition</a:t>
          </a:r>
          <a:endParaRPr lang="en-US" sz="4100" kern="1200" dirty="0"/>
        </a:p>
      </dsp:txBody>
      <dsp:txXfrm>
        <a:off x="29460" y="29460"/>
        <a:ext cx="4316026" cy="946920"/>
      </dsp:txXfrm>
    </dsp:sp>
    <dsp:sp modelId="{BAF2233A-3027-4F63-9A61-49078439E182}">
      <dsp:nvSpPr>
        <dsp:cNvPr id="0" name=""/>
        <dsp:cNvSpPr/>
      </dsp:nvSpPr>
      <dsp:spPr>
        <a:xfrm>
          <a:off x="459486" y="1188720"/>
          <a:ext cx="5486400" cy="1005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Concert</a:t>
          </a:r>
          <a:endParaRPr lang="en-US" sz="4100" kern="1200" dirty="0"/>
        </a:p>
      </dsp:txBody>
      <dsp:txXfrm>
        <a:off x="488946" y="1218180"/>
        <a:ext cx="4314198" cy="946920"/>
      </dsp:txXfrm>
    </dsp:sp>
    <dsp:sp modelId="{65AB680B-EB2F-4E74-B77E-5B786CD05CEA}">
      <dsp:nvSpPr>
        <dsp:cNvPr id="0" name=""/>
        <dsp:cNvSpPr/>
      </dsp:nvSpPr>
      <dsp:spPr>
        <a:xfrm>
          <a:off x="912114" y="2377440"/>
          <a:ext cx="5486400" cy="1005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Annual Cycle</a:t>
          </a:r>
          <a:endParaRPr lang="en-US" sz="4100" kern="1200" dirty="0"/>
        </a:p>
      </dsp:txBody>
      <dsp:txXfrm>
        <a:off x="941574" y="2406900"/>
        <a:ext cx="4321056" cy="946920"/>
      </dsp:txXfrm>
    </dsp:sp>
    <dsp:sp modelId="{BC4F25FF-9ECF-4852-B24F-D0AF56A3FA56}">
      <dsp:nvSpPr>
        <dsp:cNvPr id="0" name=""/>
        <dsp:cNvSpPr/>
      </dsp:nvSpPr>
      <dsp:spPr>
        <a:xfrm>
          <a:off x="1371599" y="3566160"/>
          <a:ext cx="5486400" cy="1005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Four Year Rotation</a:t>
          </a:r>
          <a:endParaRPr lang="en-US" sz="4100" kern="1200" dirty="0"/>
        </a:p>
      </dsp:txBody>
      <dsp:txXfrm>
        <a:off x="1401059" y="3595620"/>
        <a:ext cx="4314198" cy="946920"/>
      </dsp:txXfrm>
    </dsp:sp>
    <dsp:sp modelId="{F756ABB4-C048-4034-899C-4C10B63AC303}">
      <dsp:nvSpPr>
        <dsp:cNvPr id="0" name=""/>
        <dsp:cNvSpPr/>
      </dsp:nvSpPr>
      <dsp:spPr>
        <a:xfrm>
          <a:off x="4832604" y="77038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4979708" y="770382"/>
        <a:ext cx="359588" cy="491981"/>
      </dsp:txXfrm>
    </dsp:sp>
    <dsp:sp modelId="{77B73591-9758-463E-847D-A0F34C2169AA}">
      <dsp:nvSpPr>
        <dsp:cNvPr id="0" name=""/>
        <dsp:cNvSpPr/>
      </dsp:nvSpPr>
      <dsp:spPr>
        <a:xfrm>
          <a:off x="5292090" y="195910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439194" y="1959102"/>
        <a:ext cx="359588" cy="491981"/>
      </dsp:txXfrm>
    </dsp:sp>
    <dsp:sp modelId="{16DB6658-F8DA-4B2A-9B47-FA5022FBD292}">
      <dsp:nvSpPr>
        <dsp:cNvPr id="0" name=""/>
        <dsp:cNvSpPr/>
      </dsp:nvSpPr>
      <dsp:spPr>
        <a:xfrm>
          <a:off x="5744718" y="314782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891822" y="3147822"/>
        <a:ext cx="359588" cy="491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2A8F-4D65-41D2-8B8C-1D11BA70A42B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E98-A3BF-43F9-B952-5110D4C930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2A8F-4D65-41D2-8B8C-1D11BA70A42B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E98-A3BF-43F9-B952-5110D4C93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2A8F-4D65-41D2-8B8C-1D11BA70A42B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E98-A3BF-43F9-B952-5110D4C93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2A8F-4D65-41D2-8B8C-1D11BA70A42B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E98-A3BF-43F9-B952-5110D4C93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2A8F-4D65-41D2-8B8C-1D11BA70A42B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E98-A3BF-43F9-B952-5110D4C930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2A8F-4D65-41D2-8B8C-1D11BA70A42B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E98-A3BF-43F9-B952-5110D4C93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2A8F-4D65-41D2-8B8C-1D11BA70A42B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E98-A3BF-43F9-B952-5110D4C93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2A8F-4D65-41D2-8B8C-1D11BA70A42B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E98-A3BF-43F9-B952-5110D4C93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2A8F-4D65-41D2-8B8C-1D11BA70A42B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E98-A3BF-43F9-B952-5110D4C93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2A8F-4D65-41D2-8B8C-1D11BA70A42B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E98-A3BF-43F9-B952-5110D4C930D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9282A8F-4D65-41D2-8B8C-1D11BA70A42B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CC7E98-A3BF-43F9-B952-5110D4C930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9282A8F-4D65-41D2-8B8C-1D11BA70A42B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CC7E98-A3BF-43F9-B952-5110D4C930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Impact of Music Selection on Student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29200"/>
            <a:ext cx="8077200" cy="1042416"/>
          </a:xfrm>
        </p:spPr>
        <p:txBody>
          <a:bodyPr/>
          <a:lstStyle/>
          <a:p>
            <a:r>
              <a:rPr lang="en-US" dirty="0" smtClean="0"/>
              <a:t>Matt Temple, New Trier High School</a:t>
            </a:r>
          </a:p>
          <a:p>
            <a:r>
              <a:rPr lang="en-US" dirty="0" smtClean="0"/>
              <a:t>Dr. Rick </a:t>
            </a:r>
            <a:r>
              <a:rPr lang="en-US" dirty="0" err="1" smtClean="0"/>
              <a:t>Jaeschke</a:t>
            </a:r>
            <a:r>
              <a:rPr lang="en-US" dirty="0" smtClean="0"/>
              <a:t>, </a:t>
            </a:r>
            <a:r>
              <a:rPr lang="en-US" dirty="0" err="1" smtClean="0"/>
              <a:t>Augustana</a:t>
            </a:r>
            <a:r>
              <a:rPr lang="en-US" dirty="0" smtClean="0"/>
              <a:t> College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4102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Thursday, January 24, 2014</a:t>
            </a:r>
          </a:p>
          <a:p>
            <a:pPr algn="r"/>
            <a:r>
              <a:rPr lang="en-US" sz="2000" dirty="0" smtClean="0"/>
              <a:t>ILMEA State Conference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91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095" y="3830118"/>
            <a:ext cx="3770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1e Designing Coherent Instruction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76573" y="2850470"/>
            <a:ext cx="3760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1c Setting Instructional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9578" y="3381587"/>
            <a:ext cx="4749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1d Demonstrating Knowledge of Resources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4628565"/>
            <a:ext cx="29927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3b Using Questioning </a:t>
            </a:r>
          </a:p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and </a:t>
            </a:r>
          </a:p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Discussion Techniques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6244" y="5725111"/>
            <a:ext cx="3706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3c Engaging Students in Learning</a:t>
            </a:r>
          </a:p>
        </p:txBody>
      </p:sp>
      <p:sp>
        <p:nvSpPr>
          <p:cNvPr id="7" name="Oval 6"/>
          <p:cNvSpPr/>
          <p:nvPr/>
        </p:nvSpPr>
        <p:spPr>
          <a:xfrm>
            <a:off x="6477000" y="2286000"/>
            <a:ext cx="2362200" cy="2295103"/>
          </a:xfrm>
          <a:prstGeom prst="ellipse">
            <a:avLst/>
          </a:prstGeom>
          <a:noFill/>
          <a:ln>
            <a:solidFill>
              <a:srgbClr val="00CC0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038785" y="2873756"/>
            <a:ext cx="14382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1. Planning  </a:t>
            </a:r>
          </a:p>
          <a:p>
            <a:pPr algn="ctr"/>
            <a:r>
              <a:rPr lang="en-US" sz="2000" dirty="0" smtClean="0"/>
              <a:t>and </a:t>
            </a:r>
          </a:p>
          <a:p>
            <a:pPr algn="ctr"/>
            <a:r>
              <a:rPr lang="en-US" sz="2000" dirty="0" smtClean="0"/>
              <a:t>Preparation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4848897" y="3830118"/>
            <a:ext cx="2362200" cy="229510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13751" y="4984998"/>
            <a:ext cx="1563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3. Instruction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33400" y="476071"/>
            <a:ext cx="8001000" cy="1200329"/>
          </a:xfrm>
          <a:prstGeom prst="rect">
            <a:avLst/>
          </a:prstGeom>
          <a:solidFill>
            <a:srgbClr val="0033CC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Danielson Model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48897" y="2323214"/>
            <a:ext cx="2457194" cy="2295103"/>
          </a:xfrm>
          <a:prstGeom prst="ellipse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ere</a:t>
            </a:r>
          </a:p>
        </p:txBody>
      </p:sp>
      <p:sp>
        <p:nvSpPr>
          <p:cNvPr id="14" name="Oval 13"/>
          <p:cNvSpPr/>
          <p:nvPr/>
        </p:nvSpPr>
        <p:spPr>
          <a:xfrm>
            <a:off x="6553200" y="3837447"/>
            <a:ext cx="2362200" cy="2295103"/>
          </a:xfrm>
          <a:prstGeom prst="ellipse">
            <a:avLst/>
          </a:prstGeom>
          <a:noFill/>
          <a:ln>
            <a:solidFill>
              <a:srgbClr val="C00000">
                <a:alpha val="2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ere</a:t>
            </a:r>
          </a:p>
        </p:txBody>
      </p:sp>
    </p:spTree>
    <p:extLst>
      <p:ext uri="{BB962C8B-B14F-4D97-AF65-F5344CB8AC3E}">
        <p14:creationId xmlns:p14="http://schemas.microsoft.com/office/powerpoint/2010/main" val="13417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734" y="2495732"/>
            <a:ext cx="8631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Rather than offering simply a compilation of individual skills 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National </a:t>
            </a:r>
            <a:r>
              <a:rPr lang="en-US" dirty="0"/>
              <a:t>Core Arts Standards matrix integrates the processes, skills and knowledge, </a:t>
            </a:r>
            <a:r>
              <a:rPr lang="en-US" dirty="0" smtClean="0"/>
              <a:t>sample </a:t>
            </a:r>
            <a:r>
              <a:rPr lang="en-US" dirty="0"/>
              <a:t>assessments, and criteria into a single organized structure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3445803"/>
            <a:ext cx="78486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Move from Skills (be able to do)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 </a:t>
            </a:r>
            <a:r>
              <a:rPr lang="en-US" b="1" dirty="0" smtClean="0">
                <a:solidFill>
                  <a:srgbClr val="FF0000"/>
                </a:solidFill>
              </a:rPr>
              <a:t> to 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 student centered outcomes</a:t>
            </a:r>
          </a:p>
          <a:p>
            <a:pPr algn="ctr"/>
            <a:r>
              <a:rPr lang="en-US" dirty="0" smtClean="0">
                <a:sym typeface="Wingdings"/>
              </a:rPr>
              <a:t>Identify essential outcomes of learning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sym typeface="Wingdings"/>
              </a:rPr>
              <a:t>Sequential, standards-based approach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3234" y="5029200"/>
            <a:ext cx="2822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Teachers are asked to </a:t>
            </a:r>
            <a:br>
              <a:rPr lang="en-US" dirty="0" smtClean="0"/>
            </a:br>
            <a:r>
              <a:rPr lang="en-US" dirty="0" smtClean="0"/>
              <a:t>Provide Artifacts</a:t>
            </a:r>
          </a:p>
          <a:p>
            <a:pPr algn="ctr"/>
            <a:r>
              <a:rPr lang="en-US" dirty="0" smtClean="0"/>
              <a:t>Demonstrate Growth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47800" y="4531685"/>
            <a:ext cx="61722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Rubrics move from Teacher guided  </a:t>
            </a:r>
            <a:r>
              <a:rPr lang="en-US" dirty="0">
                <a:sym typeface="Wingdings"/>
              </a:rPr>
              <a:t> </a:t>
            </a:r>
            <a:r>
              <a:rPr lang="en-US" dirty="0" smtClean="0">
                <a:sym typeface="Wingdings"/>
              </a:rPr>
              <a:t>to </a:t>
            </a:r>
            <a:r>
              <a:rPr lang="en-US" dirty="0" smtClean="0"/>
              <a:t>Student Centered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51055" y="2089325"/>
            <a:ext cx="5255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Voluntary re-imagining of our standards foundation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7" y="119143"/>
            <a:ext cx="34766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260393" y="1888799"/>
            <a:ext cx="423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Conceptual Framework for Arts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2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/>
      <p:bldP spid="10" grpId="0" animBg="1"/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362200"/>
            <a:ext cx="8534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new standards  ask us to change: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we approach the teaching and learning process in our </a:t>
            </a:r>
            <a:r>
              <a:rPr lang="en-US" b="1" i="1" dirty="0" smtClean="0"/>
              <a:t>ensemble classrooms</a:t>
            </a:r>
          </a:p>
          <a:p>
            <a:pPr algn="ctr"/>
            <a:r>
              <a:rPr lang="en-US" sz="1600" b="1" i="1" dirty="0" smtClean="0"/>
              <a:t>				Notice “classrooms” vs. “rehearsals”       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How we can empower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students  can become active and engaged thinking musicians  (“</a:t>
            </a:r>
            <a:r>
              <a:rPr lang="en-US" dirty="0" err="1" smtClean="0"/>
              <a:t>musicianly</a:t>
            </a:r>
            <a:r>
              <a:rPr lang="en-US" dirty="0" smtClean="0"/>
              <a:t> roles”= CMP)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061460"/>
              </p:ext>
            </p:extLst>
          </p:nvPr>
        </p:nvGraphicFramePr>
        <p:xfrm>
          <a:off x="304799" y="964939"/>
          <a:ext cx="8523768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1"/>
                <a:gridCol w="3167911"/>
                <a:gridCol w="2841256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Creating	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Performing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Responding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Conceiving</a:t>
                      </a:r>
                      <a:r>
                        <a:rPr lang="en-US" sz="1700" b="1" baseline="0" dirty="0" smtClean="0"/>
                        <a:t> and developing new artistic ideas and work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Realizing</a:t>
                      </a:r>
                      <a:r>
                        <a:rPr lang="en-US" sz="1700" b="1" baseline="0" dirty="0" smtClean="0"/>
                        <a:t> artistic ideas and working through interpretation and presentation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Interacting and reflecting</a:t>
                      </a:r>
                      <a:r>
                        <a:rPr lang="en-US" sz="1700" b="1" baseline="0" dirty="0" smtClean="0"/>
                        <a:t> on works and performances to develop understanding</a:t>
                      </a:r>
                      <a:endParaRPr lang="en-US" sz="17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905000" y="5181600"/>
            <a:ext cx="4588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ym typeface="Wingdings"/>
              </a:rPr>
              <a:t>Rehearsing for performances won’t be enough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8331" y="4719421"/>
            <a:ext cx="7772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 just Performing but the Emphasis is on </a:t>
            </a:r>
            <a:r>
              <a:rPr lang="en-US" b="1" dirty="0" smtClean="0"/>
              <a:t>process-oriented music instruction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144824" y="5791200"/>
            <a:ext cx="4932376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000" b="1" dirty="0" smtClean="0"/>
              <a:t>How can we meet these standards?   = CMP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42900" y="228600"/>
            <a:ext cx="8458200" cy="67710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National Core Arts </a:t>
            </a:r>
            <a:r>
              <a:rPr lang="en-US" sz="2000" b="1" dirty="0" smtClean="0">
                <a:solidFill>
                  <a:srgbClr val="FF0000"/>
                </a:solidFill>
              </a:rPr>
              <a:t>Standards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>Three (STUDENT CENTERED) Artistic Processes for Music Education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37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182824" y="1600201"/>
            <a:ext cx="4522776" cy="4350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338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Common Elements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216111" y="2875093"/>
            <a:ext cx="2438400" cy="2209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44936" y="2888512"/>
            <a:ext cx="2438400" cy="2209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16236" y="1600200"/>
            <a:ext cx="2438400" cy="2209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97411" y="3839688"/>
            <a:ext cx="1104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edTpa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586360" y="2223170"/>
            <a:ext cx="16979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Danielson</a:t>
            </a:r>
          </a:p>
          <a:p>
            <a:pPr algn="ctr"/>
            <a:r>
              <a:rPr lang="en-US" sz="2400" b="1" dirty="0" smtClean="0"/>
              <a:t>Framework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090623" y="3657600"/>
            <a:ext cx="2367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National Core Arts Standards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2888512"/>
            <a:ext cx="18748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Move from </a:t>
            </a:r>
          </a:p>
          <a:p>
            <a:pPr algn="ctr"/>
            <a:r>
              <a:rPr lang="en-US" dirty="0" smtClean="0"/>
              <a:t>Teacher Directed </a:t>
            </a:r>
          </a:p>
          <a:p>
            <a:pPr algn="ctr"/>
            <a:r>
              <a:rPr lang="en-US" dirty="0" smtClean="0"/>
              <a:t>to </a:t>
            </a:r>
          </a:p>
          <a:p>
            <a:pPr algn="ctr"/>
            <a:r>
              <a:rPr lang="en-US" dirty="0" smtClean="0"/>
              <a:t>Student Centered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5505" y="5091224"/>
            <a:ext cx="1215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CMP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29562" y="6323859"/>
            <a:ext cx="565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The learning</a:t>
            </a:r>
            <a:r>
              <a:rPr lang="en-US" b="1" dirty="0" smtClean="0"/>
              <a:t> </a:t>
            </a:r>
            <a:r>
              <a:rPr lang="en-US" b="1" dirty="0"/>
              <a:t>process </a:t>
            </a:r>
            <a:r>
              <a:rPr lang="en-US" dirty="0" smtClean="0"/>
              <a:t>is more important than the </a:t>
            </a:r>
            <a:r>
              <a:rPr lang="en-US" b="1" dirty="0" smtClean="0"/>
              <a:t>product 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7086600" y="3656828"/>
            <a:ext cx="1401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Empowering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students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77000" y="4814225"/>
            <a:ext cx="21836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Active </a:t>
            </a:r>
          </a:p>
          <a:p>
            <a:pPr algn="ctr"/>
            <a:r>
              <a:rPr lang="en-US" dirty="0" smtClean="0"/>
              <a:t>intellectual </a:t>
            </a:r>
          </a:p>
          <a:p>
            <a:pPr algn="ctr"/>
            <a:r>
              <a:rPr lang="en-US" dirty="0" smtClean="0"/>
              <a:t>student engagement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81800" y="1972270"/>
            <a:ext cx="2018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Student learning vs.</a:t>
            </a:r>
          </a:p>
          <a:p>
            <a:pPr algn="ctr"/>
            <a:r>
              <a:rPr lang="en-US" dirty="0" smtClean="0"/>
              <a:t>student activity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200" y="1678516"/>
            <a:ext cx="2526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teacher demonstrates </a:t>
            </a:r>
          </a:p>
          <a:p>
            <a:pPr algn="ctr"/>
            <a:r>
              <a:rPr lang="en-US" dirty="0"/>
              <a:t>k</a:t>
            </a:r>
            <a:r>
              <a:rPr lang="en-US" dirty="0" smtClean="0"/>
              <a:t>nowledge of resources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200" y="5172670"/>
            <a:ext cx="29065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Evidence of planning lessons</a:t>
            </a:r>
            <a:br>
              <a:rPr lang="en-US" dirty="0" smtClean="0"/>
            </a:br>
            <a:r>
              <a:rPr lang="en-US" dirty="0" smtClean="0"/>
              <a:t> that support</a:t>
            </a:r>
          </a:p>
          <a:p>
            <a:pPr algn="ctr"/>
            <a:r>
              <a:rPr lang="en-US" dirty="0" smtClean="0"/>
              <a:t> instructional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7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Five Point Model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89" y="1774825"/>
            <a:ext cx="4519221" cy="4625975"/>
          </a:xfrm>
          <a:noFill/>
        </p:spPr>
      </p:pic>
    </p:spTree>
    <p:extLst>
      <p:ext uri="{BB962C8B-B14F-4D97-AF65-F5344CB8AC3E}">
        <p14:creationId xmlns:p14="http://schemas.microsoft.com/office/powerpoint/2010/main" val="4248974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Criteria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4000" dirty="0" smtClean="0"/>
              <a:t>Uniqueness</a:t>
            </a:r>
          </a:p>
          <a:p>
            <a:pPr>
              <a:spcAft>
                <a:spcPts val="600"/>
              </a:spcAft>
            </a:pPr>
            <a:r>
              <a:rPr lang="en-US" sz="4000" dirty="0" smtClean="0"/>
              <a:t>Form</a:t>
            </a:r>
          </a:p>
          <a:p>
            <a:pPr>
              <a:spcAft>
                <a:spcPts val="600"/>
              </a:spcAft>
            </a:pPr>
            <a:r>
              <a:rPr lang="en-US" sz="4000" dirty="0" smtClean="0"/>
              <a:t>Design (Pacing)</a:t>
            </a:r>
          </a:p>
          <a:p>
            <a:pPr>
              <a:spcAft>
                <a:spcPts val="600"/>
              </a:spcAft>
            </a:pPr>
            <a:r>
              <a:rPr lang="en-US" sz="4000" dirty="0" smtClean="0"/>
              <a:t>Depth</a:t>
            </a:r>
          </a:p>
          <a:p>
            <a:pPr>
              <a:spcAft>
                <a:spcPts val="600"/>
              </a:spcAft>
            </a:pPr>
            <a:r>
              <a:rPr lang="en-US" sz="4000" dirty="0" smtClean="0"/>
              <a:t>Orchestration/</a:t>
            </a:r>
          </a:p>
          <a:p>
            <a:pPr marL="118872" indent="0">
              <a:spcAft>
                <a:spcPts val="600"/>
              </a:spcAft>
              <a:buNone/>
            </a:pPr>
            <a:r>
              <a:rPr lang="en-US" sz="4000" dirty="0"/>
              <a:t>	</a:t>
            </a:r>
            <a:r>
              <a:rPr lang="en-US" sz="4000" dirty="0" smtClean="0"/>
              <a:t>Voicing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000" dirty="0" smtClean="0"/>
              <a:t>Unpredictability</a:t>
            </a:r>
          </a:p>
          <a:p>
            <a:pPr>
              <a:spcAft>
                <a:spcPts val="600"/>
              </a:spcAft>
            </a:pPr>
            <a:r>
              <a:rPr lang="en-US" sz="4000" dirty="0" smtClean="0"/>
              <a:t>Consistency</a:t>
            </a:r>
          </a:p>
          <a:p>
            <a:pPr>
              <a:spcAft>
                <a:spcPts val="600"/>
              </a:spcAft>
            </a:pPr>
            <a:r>
              <a:rPr lang="en-US" sz="4000" dirty="0" smtClean="0"/>
              <a:t>Transcendence</a:t>
            </a:r>
          </a:p>
          <a:p>
            <a:pPr>
              <a:spcAft>
                <a:spcPts val="600"/>
              </a:spcAft>
            </a:pPr>
            <a:r>
              <a:rPr lang="en-US" sz="4000" dirty="0" smtClean="0"/>
              <a:t>(Text)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469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Long-Term Planning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58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6466136"/>
              </p:ext>
            </p:extLst>
          </p:nvPr>
        </p:nvGraphicFramePr>
        <p:xfrm>
          <a:off x="685800" y="1752600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63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34A8E8-B06A-49E4-B962-92D7FD1E2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634A8E8-B06A-49E4-B962-92D7FD1E2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56ABB4-C048-4034-899C-4C10B63AC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756ABB4-C048-4034-899C-4C10B63AC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F2233A-3027-4F63-9A61-49078439E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AF2233A-3027-4F63-9A61-49078439E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B73591-9758-463E-847D-A0F34C216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77B73591-9758-463E-847D-A0F34C216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B680B-EB2F-4E74-B77E-5B786CD05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5AB680B-EB2F-4E74-B77E-5B786CD05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DB6658-F8DA-4B2A-9B47-FA5022FBD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6DB6658-F8DA-4B2A-9B47-FA5022FBD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4F25FF-9ECF-4852-B24F-D0AF56A3F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C4F25FF-9ECF-4852-B24F-D0AF56A3F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6256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Historical Periods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Musical Genres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Variety of Forms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Tonal Centers, Time signatures, Tempi, etc.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Rehearsal Time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Personnel: Instrumentation, Solos, etc.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Audience and Community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5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Mistakes that we make…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000" dirty="0" smtClean="0"/>
              <a:t>But it’s my Favorite Piece!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Most Prestigious Concert</a:t>
            </a:r>
          </a:p>
          <a:p>
            <a:pPr>
              <a:spcAft>
                <a:spcPts val="600"/>
              </a:spcAft>
            </a:pPr>
            <a:r>
              <a:rPr lang="en-US" sz="4000" dirty="0" smtClean="0"/>
              <a:t>World’s Longest Concert</a:t>
            </a:r>
          </a:p>
          <a:p>
            <a:pPr>
              <a:spcAft>
                <a:spcPts val="600"/>
              </a:spcAft>
            </a:pPr>
            <a:r>
              <a:rPr lang="en-US" sz="4000" dirty="0" smtClean="0"/>
              <a:t>World’s Hardest Concert</a:t>
            </a:r>
          </a:p>
          <a:p>
            <a:pPr>
              <a:spcAft>
                <a:spcPts val="600"/>
              </a:spcAft>
            </a:pPr>
            <a:r>
              <a:rPr lang="en-US" sz="4000" dirty="0" smtClean="0"/>
              <a:t>Right length, but over-programmed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48090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Wynton Marsalis on Music Selection</a:t>
            </a:r>
            <a:endParaRPr lang="en-US" dirty="0"/>
          </a:p>
        </p:txBody>
      </p:sp>
      <p:pic>
        <p:nvPicPr>
          <p:cNvPr id="4" name="Wynton on Music Selection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94000" end="211892.566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5900657"/>
            <a:ext cx="609600" cy="609600"/>
          </a:xfrm>
        </p:spPr>
      </p:pic>
      <p:sp>
        <p:nvSpPr>
          <p:cNvPr id="5" name="TextBox 4"/>
          <p:cNvSpPr txBox="1"/>
          <p:nvPr/>
        </p:nvSpPr>
        <p:spPr>
          <a:xfrm>
            <a:off x="762000" y="1752600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For a director, selecting music to play is the first and most crucial action</a:t>
            </a:r>
            <a:r>
              <a:rPr lang="en-US" sz="2200" b="1" dirty="0" smtClean="0"/>
              <a:t>.</a:t>
            </a:r>
          </a:p>
          <a:p>
            <a:r>
              <a:rPr lang="en-US" sz="2200" b="1" dirty="0" smtClean="0"/>
              <a:t>The identity of our band is shaped more by </a:t>
            </a:r>
            <a:r>
              <a:rPr lang="en-US" sz="2200" b="1" u="sng" dirty="0" smtClean="0"/>
              <a:t>what we play </a:t>
            </a:r>
            <a:r>
              <a:rPr lang="en-US" sz="2200" b="1" dirty="0" smtClean="0"/>
              <a:t>than by </a:t>
            </a:r>
            <a:r>
              <a:rPr lang="en-US" sz="2200" b="1" u="sng" dirty="0" smtClean="0"/>
              <a:t>how well we play it</a:t>
            </a:r>
            <a:r>
              <a:rPr lang="en-US" sz="2200" b="1" dirty="0" smtClean="0"/>
              <a:t>.</a:t>
            </a:r>
          </a:p>
          <a:p>
            <a:r>
              <a:rPr lang="en-US" sz="2200" b="1" dirty="0" smtClean="0"/>
              <a:t>CHOOSE WISELY… </a:t>
            </a:r>
          </a:p>
          <a:p>
            <a:r>
              <a:rPr lang="en-US" sz="2200" b="1" dirty="0" smtClean="0"/>
              <a:t>Because only through quality music-making, </a:t>
            </a:r>
          </a:p>
          <a:p>
            <a:r>
              <a:rPr lang="en-US" sz="2200" b="1" dirty="0" smtClean="0"/>
              <a:t>And through quality music-making practices and substantive literature will our students be challenged to go deeper inside themselves, to play above themselves, to realize more fully their individual and collective potential. </a:t>
            </a:r>
          </a:p>
          <a:p>
            <a:r>
              <a:rPr lang="en-US" sz="2200" b="1" dirty="0" smtClean="0"/>
              <a:t>To engage in a creative dialogue across time, and to innovate with the finest minds and spirits that have ever lived.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906421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453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sz="3600" dirty="0" smtClean="0"/>
              <a:t>Play less total music per concert</a:t>
            </a:r>
          </a:p>
          <a:p>
            <a:pPr marL="914400" lvl="1" indent="-280988"/>
            <a:r>
              <a:rPr lang="en-US" dirty="0"/>
              <a:t>3-4 pieces for an 8-week cycle</a:t>
            </a:r>
          </a:p>
          <a:p>
            <a:pPr marL="914400" lvl="1" indent="-280988"/>
            <a:r>
              <a:rPr lang="en-US" dirty="0"/>
              <a:t>15-20 minutes of </a:t>
            </a:r>
            <a:r>
              <a:rPr lang="en-US" dirty="0" smtClean="0"/>
              <a:t>music</a:t>
            </a:r>
            <a:endParaRPr lang="en-US" sz="3600" dirty="0" smtClean="0"/>
          </a:p>
          <a:p>
            <a:pPr marL="633413" indent="-515938">
              <a:buFont typeface="+mj-lt"/>
              <a:buAutoNum type="arabicPeriod"/>
            </a:pPr>
            <a:r>
              <a:rPr lang="en-US" sz="3600" dirty="0" smtClean="0"/>
              <a:t>Limit new music to one or none per concert</a:t>
            </a:r>
          </a:p>
          <a:p>
            <a:pPr marL="633413" indent="-515938">
              <a:buFont typeface="+mj-lt"/>
              <a:buAutoNum type="arabicPeriod"/>
            </a:pPr>
            <a:r>
              <a:rPr lang="en-US" sz="3600" dirty="0" smtClean="0"/>
              <a:t>Include a minimum of two pieces of core repertoire on every concert</a:t>
            </a:r>
          </a:p>
          <a:p>
            <a:pPr marL="633413" indent="-515938">
              <a:buFont typeface="+mj-lt"/>
              <a:buAutoNum type="arabicPeriod"/>
            </a:pPr>
            <a:r>
              <a:rPr lang="en-US" sz="3500" dirty="0"/>
              <a:t>Difficulty: 1 easy, 1-2 at level, 1 </a:t>
            </a:r>
            <a:r>
              <a:rPr lang="en-US" sz="3500" dirty="0" smtClean="0"/>
              <a:t>challenge</a:t>
            </a:r>
            <a:endParaRPr lang="en-US" sz="3900" dirty="0" smtClean="0"/>
          </a:p>
          <a:p>
            <a:pPr marL="633413" indent="-515938">
              <a:buFont typeface="+mj-lt"/>
              <a:buAutoNum type="arabicPeriod"/>
            </a:pPr>
            <a:r>
              <a:rPr lang="en-US" sz="3600" dirty="0" smtClean="0"/>
              <a:t>Sight-read music that you don’t actually play in concert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76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Composition Comparison Chart (By Concert)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240779"/>
              </p:ext>
            </p:extLst>
          </p:nvPr>
        </p:nvGraphicFramePr>
        <p:xfrm>
          <a:off x="280988" y="537865"/>
          <a:ext cx="8582025" cy="6320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Worksheet" r:id="rId3" imgW="8582143" imgH="6581654" progId="Excel.Sheet.12">
                  <p:embed/>
                </p:oleObj>
              </mc:Choice>
              <mc:Fallback>
                <p:oleObj name="Worksheet" r:id="rId3" imgW="8582143" imgH="65816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988" y="537865"/>
                        <a:ext cx="8582025" cy="6320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27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Sequence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3600" b="1" dirty="0" smtClean="0"/>
              <a:t>Annual Cycle</a:t>
            </a:r>
          </a:p>
          <a:p>
            <a:r>
              <a:rPr lang="en-US" dirty="0" smtClean="0"/>
              <a:t>Time of  Year?</a:t>
            </a:r>
          </a:p>
          <a:p>
            <a:r>
              <a:rPr lang="en-US" dirty="0" smtClean="0"/>
              <a:t>Number of Weeks to prepare?</a:t>
            </a:r>
          </a:p>
          <a:p>
            <a:r>
              <a:rPr lang="en-US" dirty="0" smtClean="0"/>
              <a:t>Genres and Forms?</a:t>
            </a:r>
          </a:p>
          <a:p>
            <a:pPr lvl="1"/>
            <a:r>
              <a:rPr lang="en-US" dirty="0" smtClean="0"/>
              <a:t>March</a:t>
            </a:r>
          </a:p>
          <a:p>
            <a:pPr lvl="1"/>
            <a:r>
              <a:rPr lang="en-US" dirty="0" smtClean="0"/>
              <a:t>Broadway/Movie Medley</a:t>
            </a:r>
          </a:p>
          <a:p>
            <a:pPr lvl="1"/>
            <a:r>
              <a:rPr lang="en-US" dirty="0" smtClean="0"/>
              <a:t>Transcription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3600" b="1" dirty="0" smtClean="0"/>
              <a:t>Four-Year Rotation</a:t>
            </a:r>
          </a:p>
          <a:p>
            <a:r>
              <a:rPr lang="en-US" dirty="0" smtClean="0"/>
              <a:t>Typical Course Progression through the program?</a:t>
            </a:r>
          </a:p>
          <a:p>
            <a:r>
              <a:rPr lang="en-US" dirty="0" smtClean="0"/>
              <a:t>Composers?</a:t>
            </a:r>
          </a:p>
          <a:p>
            <a:r>
              <a:rPr lang="en-US" dirty="0" smtClean="0"/>
              <a:t>Curricular Goals?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8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Student Learning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14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Ensemble Concepts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Tone, </a:t>
            </a:r>
            <a:r>
              <a:rPr lang="en-US" dirty="0"/>
              <a:t>i</a:t>
            </a:r>
            <a:r>
              <a:rPr lang="en-US" dirty="0" smtClean="0"/>
              <a:t>ntonation, </a:t>
            </a:r>
            <a:r>
              <a:rPr lang="en-US" dirty="0"/>
              <a:t>b</a:t>
            </a:r>
            <a:r>
              <a:rPr lang="en-US" dirty="0" smtClean="0"/>
              <a:t>alance, </a:t>
            </a:r>
            <a:r>
              <a:rPr lang="en-US" dirty="0"/>
              <a:t>b</a:t>
            </a:r>
            <a:r>
              <a:rPr lang="en-US" dirty="0" smtClean="0"/>
              <a:t>lend, etc.</a:t>
            </a:r>
          </a:p>
          <a:p>
            <a:r>
              <a:rPr lang="en-US" dirty="0" smtClean="0"/>
              <a:t>Music Theory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Scales, intervals, </a:t>
            </a:r>
            <a:r>
              <a:rPr lang="en-US" dirty="0"/>
              <a:t>c</a:t>
            </a:r>
            <a:r>
              <a:rPr lang="en-US" dirty="0" smtClean="0"/>
              <a:t>hords, </a:t>
            </a:r>
            <a:r>
              <a:rPr lang="en-US" dirty="0"/>
              <a:t>c</a:t>
            </a:r>
            <a:r>
              <a:rPr lang="en-US" dirty="0" smtClean="0"/>
              <a:t>adences, etc.</a:t>
            </a:r>
          </a:p>
          <a:p>
            <a:r>
              <a:rPr lang="en-US" dirty="0" smtClean="0"/>
              <a:t>Music History and Culture</a:t>
            </a:r>
          </a:p>
          <a:p>
            <a:pPr lvl="1"/>
            <a:r>
              <a:rPr lang="en-US" dirty="0" smtClean="0"/>
              <a:t>Period, composer’s life/background, cultural times, etc.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200" b="1" dirty="0" smtClean="0"/>
              <a:t>Define, </a:t>
            </a:r>
            <a:r>
              <a:rPr lang="en-US" sz="3200" b="1" u="sng" dirty="0" smtClean="0"/>
              <a:t>re-define</a:t>
            </a:r>
            <a:r>
              <a:rPr lang="en-US" sz="3200" b="1" dirty="0" smtClean="0"/>
              <a:t>, and use it </a:t>
            </a:r>
            <a:r>
              <a:rPr lang="en-US" sz="3200" b="1" u="sng" dirty="0" smtClean="0"/>
              <a:t>daily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7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Warm-ups/Daily Exercises</a:t>
            </a:r>
          </a:p>
          <a:p>
            <a:r>
              <a:rPr lang="en-US" dirty="0" smtClean="0"/>
              <a:t>Sight-reading</a:t>
            </a:r>
          </a:p>
          <a:p>
            <a:r>
              <a:rPr lang="en-US" dirty="0" smtClean="0"/>
              <a:t>Take Out the Piece…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…written by Frank </a:t>
            </a:r>
            <a:r>
              <a:rPr lang="en-US" dirty="0" err="1" smtClean="0"/>
              <a:t>Ticheli</a:t>
            </a:r>
            <a:r>
              <a:rPr lang="en-US" dirty="0" smtClean="0"/>
              <a:t>…composed in 2005…in Sonata-Allegro form…in g minor…etc.</a:t>
            </a:r>
          </a:p>
          <a:p>
            <a:r>
              <a:rPr lang="en-US" dirty="0" smtClean="0"/>
              <a:t>Composer’s Intention</a:t>
            </a:r>
          </a:p>
          <a:p>
            <a:r>
              <a:rPr lang="en-US" dirty="0" smtClean="0"/>
              <a:t>Transfer of Previous Understanding</a:t>
            </a:r>
          </a:p>
          <a:p>
            <a:r>
              <a:rPr lang="en-US" dirty="0" smtClean="0"/>
              <a:t>Music markings, Chalk/Dry-erase/Smart Board, Document Cam</a:t>
            </a:r>
          </a:p>
          <a:p>
            <a:r>
              <a:rPr lang="en-US" dirty="0" smtClean="0"/>
              <a:t>In-class Recordings</a:t>
            </a:r>
          </a:p>
        </p:txBody>
      </p:sp>
    </p:spTree>
    <p:extLst>
      <p:ext uri="{BB962C8B-B14F-4D97-AF65-F5344CB8AC3E}">
        <p14:creationId xmlns:p14="http://schemas.microsoft.com/office/powerpoint/2010/main" val="16313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Concerts that Teach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763000" cy="462560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Audience Etiquette</a:t>
            </a:r>
          </a:p>
          <a:p>
            <a:r>
              <a:rPr lang="en-US" sz="3600" dirty="0" smtClean="0"/>
              <a:t>Program Notes in the Concert Program</a:t>
            </a:r>
          </a:p>
          <a:p>
            <a:r>
              <a:rPr lang="en-US" sz="3600" dirty="0" smtClean="0"/>
              <a:t>Pre-Concert Lecture</a:t>
            </a:r>
          </a:p>
          <a:p>
            <a:r>
              <a:rPr lang="en-US" sz="3600" dirty="0" smtClean="0"/>
              <a:t>Students </a:t>
            </a:r>
            <a:r>
              <a:rPr lang="en-US" sz="3600" dirty="0"/>
              <a:t>S</a:t>
            </a:r>
            <a:r>
              <a:rPr lang="en-US" sz="3600" dirty="0" smtClean="0"/>
              <a:t>upporting Students</a:t>
            </a:r>
          </a:p>
          <a:p>
            <a:r>
              <a:rPr lang="en-US" sz="3600" dirty="0" smtClean="0"/>
              <a:t>Concert themes, Combined Groups</a:t>
            </a:r>
          </a:p>
          <a:p>
            <a:r>
              <a:rPr lang="en-US" sz="3600" dirty="0" smtClean="0"/>
              <a:t>Guest Artists: Conductors, Performers, etc.</a:t>
            </a:r>
          </a:p>
          <a:p>
            <a:r>
              <a:rPr lang="en-US" sz="3600" dirty="0" smtClean="0"/>
              <a:t>Maximum Length of Concert: 10 minutes per grade level (ex. 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 = 90 min)</a:t>
            </a:r>
          </a:p>
        </p:txBody>
      </p:sp>
    </p:spTree>
    <p:extLst>
      <p:ext uri="{BB962C8B-B14F-4D97-AF65-F5344CB8AC3E}">
        <p14:creationId xmlns:p14="http://schemas.microsoft.com/office/powerpoint/2010/main" val="7124354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Closing Thoughts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57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Paradigm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Select music with a focus on quality over quantity</a:t>
            </a:r>
          </a:p>
          <a:p>
            <a:r>
              <a:rPr lang="en-US" dirty="0" smtClean="0"/>
              <a:t>Create a classroom environment that values: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Process over product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Expression over perfection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Understanding over knowledge</a:t>
            </a:r>
          </a:p>
          <a:p>
            <a:pPr marL="457200" indent="-339725"/>
            <a:r>
              <a:rPr lang="en-US" dirty="0" smtClean="0"/>
              <a:t>Move from Teacher-directed to Student-centered </a:t>
            </a:r>
            <a:r>
              <a:rPr lang="en-US" smtClean="0"/>
              <a:t>= authentic student </a:t>
            </a:r>
            <a:r>
              <a:rPr lang="en-US" dirty="0" smtClean="0"/>
              <a:t>engagement</a:t>
            </a:r>
          </a:p>
          <a:p>
            <a:r>
              <a:rPr lang="en-US" dirty="0" smtClean="0"/>
              <a:t>Teach with intentionality</a:t>
            </a:r>
          </a:p>
        </p:txBody>
      </p:sp>
    </p:spTree>
    <p:extLst>
      <p:ext uri="{BB962C8B-B14F-4D97-AF65-F5344CB8AC3E}">
        <p14:creationId xmlns:p14="http://schemas.microsoft.com/office/powerpoint/2010/main" val="410062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344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Become more familiar with core repertoire</a:t>
            </a:r>
          </a:p>
          <a:p>
            <a:r>
              <a:rPr lang="en-US" sz="3600" dirty="0" smtClean="0"/>
              <a:t>Read: </a:t>
            </a:r>
          </a:p>
          <a:p>
            <a:pPr lvl="1"/>
            <a:r>
              <a:rPr lang="en-US" dirty="0" smtClean="0"/>
              <a:t>“Classic” and recent articles on music selection</a:t>
            </a:r>
          </a:p>
          <a:p>
            <a:pPr lvl="1"/>
            <a:r>
              <a:rPr lang="en-US" i="1" dirty="0" smtClean="0"/>
              <a:t>Shaping Sound Musicians </a:t>
            </a:r>
            <a:r>
              <a:rPr lang="en-US" dirty="0" smtClean="0"/>
              <a:t>by Patricia O’Toole</a:t>
            </a:r>
          </a:p>
          <a:p>
            <a:r>
              <a:rPr lang="en-US" sz="3600" dirty="0" smtClean="0"/>
              <a:t>Review your own programming:</a:t>
            </a:r>
          </a:p>
          <a:p>
            <a:pPr lvl="1"/>
            <a:r>
              <a:rPr lang="en-US" dirty="0" smtClean="0"/>
              <a:t>Complete a “Composition Comparison Chart”</a:t>
            </a:r>
          </a:p>
          <a:p>
            <a:pPr lvl="1"/>
            <a:r>
              <a:rPr lang="en-US" dirty="0" smtClean="0"/>
              <a:t>Create Four-Year Rotation Cycle</a:t>
            </a:r>
          </a:p>
          <a:p>
            <a:r>
              <a:rPr lang="en-US" sz="3600" dirty="0" smtClean="0"/>
              <a:t>Commission a piece, or join a consortium</a:t>
            </a:r>
          </a:p>
          <a:p>
            <a:r>
              <a:rPr lang="en-US" sz="3600" dirty="0" smtClean="0"/>
              <a:t>Develop your own written </a:t>
            </a:r>
            <a:r>
              <a:rPr lang="en-US" sz="3600" dirty="0"/>
              <a:t>c</a:t>
            </a:r>
            <a:r>
              <a:rPr lang="en-US" sz="3600" dirty="0" smtClean="0"/>
              <a:t>urriculum</a:t>
            </a:r>
          </a:p>
          <a:p>
            <a:r>
              <a:rPr lang="en-US" sz="3600" dirty="0" smtClean="0"/>
              <a:t>Attend a CMP Summer Workshop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94489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ponder…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would you play if there wasn’t a concert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 the ‘nutritional’ value of the music that we’re consuming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can daily rehearsals create deeper, more meaningful student understanding?</a:t>
            </a:r>
          </a:p>
          <a:p>
            <a:r>
              <a:rPr lang="en-US" dirty="0" smtClean="0"/>
              <a:t>How can we sequence student learning from concert to concert… and year to year?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0624"/>
            <a:ext cx="8013192" cy="1636776"/>
          </a:xfrm>
        </p:spPr>
        <p:txBody>
          <a:bodyPr>
            <a:normAutofit/>
          </a:bodyPr>
          <a:lstStyle/>
          <a:p>
            <a:r>
              <a:rPr lang="en-US" dirty="0" smtClean="0"/>
              <a:t>The Impact of Music Selection on Student Learning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3048000"/>
            <a:ext cx="7848600" cy="3429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Questions</a:t>
            </a:r>
          </a:p>
          <a:p>
            <a:pPr algn="ctr"/>
            <a:r>
              <a:rPr lang="en-US" sz="7200" b="1" dirty="0"/>
              <a:t>a</a:t>
            </a:r>
            <a:r>
              <a:rPr lang="en-US" sz="7200" b="1" dirty="0" smtClean="0"/>
              <a:t>nd</a:t>
            </a:r>
          </a:p>
          <a:p>
            <a:pPr algn="r"/>
            <a:r>
              <a:rPr lang="en-US" sz="7200" b="1" dirty="0" smtClean="0"/>
              <a:t>		Answers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6534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Selection “Spectrum”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440599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361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411E0E-D206-46BE-B4D2-B5BE59044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2A411E0E-D206-46BE-B4D2-B5BE59044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2A411E0E-D206-46BE-B4D2-B5BE59044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2A411E0E-D206-46BE-B4D2-B5BE59044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7996CB-F95A-4B9F-8C03-A7252725F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E07996CB-F95A-4B9F-8C03-A7252725F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E07996CB-F95A-4B9F-8C03-A7252725F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E07996CB-F95A-4B9F-8C03-A7252725F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40F92D-5457-4069-B7CD-22E01C1E2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9540F92D-5457-4069-B7CD-22E01C1E2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540F92D-5457-4069-B7CD-22E01C1E2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540F92D-5457-4069-B7CD-22E01C1E2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5FEE4-A802-442A-8925-D6C9C018F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3AA5FEE4-A802-442A-8925-D6C9C018F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3AA5FEE4-A802-442A-8925-D6C9C018F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3AA5FEE4-A802-442A-8925-D6C9C018F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EB1DF-9B88-4476-B22B-C9F922A59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A79EB1DF-9B88-4476-B22B-C9F922A59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A79EB1DF-9B88-4476-B22B-C9F922A59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A79EB1DF-9B88-4476-B22B-C9F922A59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DDC6EA-C78E-4F73-906C-3C686EBBE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49DDC6EA-C78E-4F73-906C-3C686EBBE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49DDC6EA-C78E-4F73-906C-3C686EBBE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49DDC6EA-C78E-4F73-906C-3C686EBBE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2D462F-A659-48D7-B1E3-1F98BDDC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AB2D462F-A659-48D7-B1E3-1F98BDDC9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AB2D462F-A659-48D7-B1E3-1F98BDDC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AB2D462F-A659-48D7-B1E3-1F98BDDC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Literature Lists</a:t>
            </a:r>
          </a:p>
          <a:p>
            <a:pPr lvl="1"/>
            <a:r>
              <a:rPr lang="en-US" sz="4000" dirty="0" smtClean="0"/>
              <a:t>State lists</a:t>
            </a:r>
          </a:p>
          <a:p>
            <a:pPr lvl="1"/>
            <a:r>
              <a:rPr lang="en-US" sz="4000" dirty="0" smtClean="0"/>
              <a:t>Teaching/Resource Guides</a:t>
            </a:r>
          </a:p>
          <a:p>
            <a:r>
              <a:rPr lang="en-US" sz="4400" dirty="0" smtClean="0"/>
              <a:t>LIVE </a:t>
            </a:r>
            <a:r>
              <a:rPr lang="en-US" sz="4400" dirty="0"/>
              <a:t>performances</a:t>
            </a:r>
          </a:p>
          <a:p>
            <a:r>
              <a:rPr lang="en-US" sz="4400" dirty="0" smtClean="0"/>
              <a:t>Recordings:</a:t>
            </a:r>
          </a:p>
          <a:p>
            <a:pPr lvl="1"/>
            <a:r>
              <a:rPr lang="en-US" sz="4000" dirty="0" smtClean="0"/>
              <a:t>Publisher Discs and Websites</a:t>
            </a:r>
          </a:p>
          <a:p>
            <a:pPr lvl="1"/>
            <a:r>
              <a:rPr lang="en-US" sz="4000" dirty="0" smtClean="0"/>
              <a:t>Professional</a:t>
            </a:r>
          </a:p>
          <a:p>
            <a:pPr lvl="1"/>
            <a:r>
              <a:rPr lang="en-US" sz="4000" dirty="0" smtClean="0"/>
              <a:t>You Tube</a:t>
            </a:r>
          </a:p>
          <a:p>
            <a:r>
              <a:rPr lang="en-US" sz="4400" dirty="0" smtClean="0"/>
              <a:t>Word of Mouth</a:t>
            </a:r>
          </a:p>
          <a:p>
            <a:r>
              <a:rPr lang="en-US" sz="4400" dirty="0" smtClean="0"/>
              <a:t>Commissioned 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5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Comprehensive Musicianship Through Performance (CMP)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for planning music instruction</a:t>
            </a:r>
          </a:p>
          <a:p>
            <a:r>
              <a:rPr lang="en-US" dirty="0" smtClean="0"/>
              <a:t>Created in Wisconsin in 1977</a:t>
            </a:r>
          </a:p>
          <a:p>
            <a:r>
              <a:rPr lang="en-US" dirty="0" smtClean="0"/>
              <a:t>Teaching with intention…</a:t>
            </a: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dirty="0" smtClean="0"/>
              <a:t>Performing with understanding</a:t>
            </a:r>
          </a:p>
          <a:p>
            <a:r>
              <a:rPr lang="en-US" dirty="0" smtClean="0"/>
              <a:t>NOT a curriculum, but a very practical framework</a:t>
            </a:r>
          </a:p>
          <a:p>
            <a:r>
              <a:rPr lang="en-US" dirty="0" smtClean="0"/>
              <a:t>CMP addresses </a:t>
            </a:r>
            <a:r>
              <a:rPr lang="en-US" dirty="0" err="1" smtClean="0"/>
              <a:t>edTPA</a:t>
            </a:r>
            <a:r>
              <a:rPr lang="en-US" dirty="0" smtClean="0"/>
              <a:t>, the Danielson Evaluation Model, and the new National Core Arts Standards…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31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Learn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29" y="1447800"/>
            <a:ext cx="5820771" cy="4889205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2066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c 1"/>
          <p:cNvSpPr/>
          <p:nvPr/>
        </p:nvSpPr>
        <p:spPr>
          <a:xfrm>
            <a:off x="5529950" y="4876800"/>
            <a:ext cx="1712594" cy="838201"/>
          </a:xfrm>
          <a:prstGeom prst="arc">
            <a:avLst>
              <a:gd name="adj1" fmla="val 16200000"/>
              <a:gd name="adj2" fmla="val 14801626"/>
            </a:avLst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800" dirty="0"/>
          </a:p>
        </p:txBody>
      </p:sp>
      <p:sp>
        <p:nvSpPr>
          <p:cNvPr id="5" name="Arc 4"/>
          <p:cNvSpPr/>
          <p:nvPr/>
        </p:nvSpPr>
        <p:spPr>
          <a:xfrm>
            <a:off x="3606165" y="1752601"/>
            <a:ext cx="1712594" cy="685800"/>
          </a:xfrm>
          <a:prstGeom prst="arc">
            <a:avLst>
              <a:gd name="adj1" fmla="val 16200000"/>
              <a:gd name="adj2" fmla="val 14801626"/>
            </a:avLst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800" dirty="0"/>
          </a:p>
        </p:txBody>
      </p:sp>
      <p:sp>
        <p:nvSpPr>
          <p:cNvPr id="6" name="Arc 5"/>
          <p:cNvSpPr/>
          <p:nvPr/>
        </p:nvSpPr>
        <p:spPr>
          <a:xfrm rot="3391434">
            <a:off x="5203317" y="2430952"/>
            <a:ext cx="2365861" cy="957927"/>
          </a:xfrm>
          <a:prstGeom prst="arc">
            <a:avLst>
              <a:gd name="adj1" fmla="val 16200000"/>
              <a:gd name="adj2" fmla="val 14801626"/>
            </a:avLst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1220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057788" cy="37320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990600" y="5227674"/>
            <a:ext cx="78381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Specific Rubrics  ask the candidate to:</a:t>
            </a:r>
          </a:p>
          <a:p>
            <a:pPr lvl="0"/>
            <a:r>
              <a:rPr lang="en-US" b="1" dirty="0"/>
              <a:t>	</a:t>
            </a:r>
            <a:r>
              <a:rPr lang="en-US" b="1" dirty="0" smtClean="0"/>
              <a:t>Make </a:t>
            </a:r>
            <a:r>
              <a:rPr lang="en-US" b="1" dirty="0"/>
              <a:t>a connection to books, articles, </a:t>
            </a:r>
            <a:r>
              <a:rPr lang="en-US" b="1" dirty="0" smtClean="0"/>
              <a:t>methods.  </a:t>
            </a:r>
            <a:endParaRPr lang="en-US" b="1" dirty="0"/>
          </a:p>
          <a:p>
            <a:pPr lvl="0"/>
            <a:r>
              <a:rPr lang="en-US" b="1" dirty="0" smtClean="0"/>
              <a:t>	Refer </a:t>
            </a:r>
            <a:r>
              <a:rPr lang="en-US" b="1" dirty="0"/>
              <a:t>to research theory, learning theory, and make </a:t>
            </a:r>
            <a:r>
              <a:rPr lang="en-US" b="1" dirty="0" smtClean="0"/>
              <a:t>connections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983512" y="4426688"/>
            <a:ext cx="71628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Planning  </a:t>
            </a:r>
            <a:r>
              <a:rPr lang="en-US" b="1" dirty="0" smtClean="0"/>
              <a:t>is the </a:t>
            </a:r>
            <a:r>
              <a:rPr lang="en-US" b="1" dirty="0"/>
              <a:t>umbrella </a:t>
            </a:r>
            <a:r>
              <a:rPr lang="en-US" b="1" dirty="0" smtClean="0"/>
              <a:t>for </a:t>
            </a:r>
            <a:r>
              <a:rPr lang="en-US" b="1" dirty="0"/>
              <a:t>each </a:t>
            </a:r>
            <a:r>
              <a:rPr lang="en-US" b="1" dirty="0" smtClean="0"/>
              <a:t>lesson</a:t>
            </a:r>
          </a:p>
          <a:p>
            <a:r>
              <a:rPr lang="en-US" b="1" i="1" dirty="0"/>
              <a:t>Central </a:t>
            </a:r>
            <a:r>
              <a:rPr lang="en-US" b="1" i="1" dirty="0" smtClean="0"/>
              <a:t>Focus </a:t>
            </a:r>
            <a:r>
              <a:rPr lang="en-US" b="1" dirty="0" smtClean="0"/>
              <a:t>is </a:t>
            </a:r>
            <a:r>
              <a:rPr lang="en-US" b="1" dirty="0"/>
              <a:t>the long-term goal that unites the learning </a:t>
            </a:r>
            <a:r>
              <a:rPr lang="en-US" b="1" dirty="0" smtClean="0"/>
              <a:t>targets.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63" y="457199"/>
            <a:ext cx="1685925" cy="62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133600" y="2438400"/>
            <a:ext cx="452238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33600" y="3260439"/>
            <a:ext cx="452238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6867218" y="3311830"/>
            <a:ext cx="1438582" cy="574370"/>
          </a:xfrm>
          <a:prstGeom prst="arc">
            <a:avLst>
              <a:gd name="adj1" fmla="val 16200000"/>
              <a:gd name="adj2" fmla="val 14801626"/>
            </a:avLst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800" b="1" dirty="0"/>
          </a:p>
        </p:txBody>
      </p:sp>
      <p:sp>
        <p:nvSpPr>
          <p:cNvPr id="11" name="Arc 10"/>
          <p:cNvSpPr/>
          <p:nvPr/>
        </p:nvSpPr>
        <p:spPr>
          <a:xfrm>
            <a:off x="6888483" y="2011008"/>
            <a:ext cx="1438582" cy="574370"/>
          </a:xfrm>
          <a:prstGeom prst="arc">
            <a:avLst>
              <a:gd name="adj1" fmla="val 16200000"/>
              <a:gd name="adj2" fmla="val 14801626"/>
            </a:avLst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800" b="1" dirty="0"/>
          </a:p>
        </p:txBody>
      </p:sp>
      <p:sp>
        <p:nvSpPr>
          <p:cNvPr id="16" name="Rectangle 15"/>
          <p:cNvSpPr/>
          <p:nvPr/>
        </p:nvSpPr>
        <p:spPr>
          <a:xfrm>
            <a:off x="8305800" y="6151004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ym typeface="Wingdings"/>
              </a:rPr>
              <a:t>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334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oogle.com/url?sa=i&amp;source=images&amp;cd=&amp;docid=nW1DBtwxO8w4lM&amp;tbnid=CbCIXd5nGRlHkM&amp;ved=0CAUQjBw&amp;url=http%3A%2F%2Fwww.mathguide.com%2Fservices%2FEvaluation%2FDanielson500x488.gif&amp;ei=-lfXUqgMiKTJAd6VgGg&amp;psig=AFQjCNEtD15IRQ-tMyXvSXyO7_3nIxGsEg&amp;ust=13899308740433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705600" cy="654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82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1009</TotalTime>
  <Words>993</Words>
  <Application>Microsoft Office PowerPoint</Application>
  <PresentationFormat>On-screen Show (4:3)</PresentationFormat>
  <Paragraphs>216</Paragraphs>
  <Slides>30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Module</vt:lpstr>
      <vt:lpstr>Worksheet</vt:lpstr>
      <vt:lpstr>The Impact of Music Selection on Student Learning</vt:lpstr>
      <vt:lpstr>Wynton Marsalis on Music Selection</vt:lpstr>
      <vt:lpstr>Questions to ponder…</vt:lpstr>
      <vt:lpstr>The Selection “Spectrum”</vt:lpstr>
      <vt:lpstr>Where do we start?</vt:lpstr>
      <vt:lpstr>Comprehensive Musicianship Through Performance (CMP)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Elements </vt:lpstr>
      <vt:lpstr>The Five Point Model</vt:lpstr>
      <vt:lpstr>Selection Criteria</vt:lpstr>
      <vt:lpstr>Long-Term Planning</vt:lpstr>
      <vt:lpstr>The BIG Picture</vt:lpstr>
      <vt:lpstr>Programming Considerations</vt:lpstr>
      <vt:lpstr>Mistakes that we make…</vt:lpstr>
      <vt:lpstr>Programming Philosophy</vt:lpstr>
      <vt:lpstr>PowerPoint Presentation</vt:lpstr>
      <vt:lpstr>Scope and Sequence</vt:lpstr>
      <vt:lpstr>Student Learning</vt:lpstr>
      <vt:lpstr>Common Vocabulary</vt:lpstr>
      <vt:lpstr>Classroom Strategies</vt:lpstr>
      <vt:lpstr>Concerts that Teach</vt:lpstr>
      <vt:lpstr>Closing Thoughts</vt:lpstr>
      <vt:lpstr>Paradigm Shift</vt:lpstr>
      <vt:lpstr>Next Steps</vt:lpstr>
      <vt:lpstr>The Impact of Music Selection on Student Learning</vt:lpstr>
    </vt:vector>
  </TitlesOfParts>
  <Company>New Trier High School District 203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Literature Selection on Student Learning</dc:title>
  <dc:creator>Default</dc:creator>
  <cp:lastModifiedBy>Default</cp:lastModifiedBy>
  <cp:revision>95</cp:revision>
  <cp:lastPrinted>2014-01-22T20:51:58Z</cp:lastPrinted>
  <dcterms:created xsi:type="dcterms:W3CDTF">2013-12-29T14:11:25Z</dcterms:created>
  <dcterms:modified xsi:type="dcterms:W3CDTF">2014-01-23T03:47:00Z</dcterms:modified>
</cp:coreProperties>
</file>